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8" r:id="rId2"/>
    <p:sldId id="293" r:id="rId3"/>
    <p:sldId id="257" r:id="rId4"/>
    <p:sldId id="299" r:id="rId5"/>
    <p:sldId id="289" r:id="rId6"/>
    <p:sldId id="297" r:id="rId7"/>
    <p:sldId id="280" r:id="rId8"/>
    <p:sldId id="298" r:id="rId9"/>
    <p:sldId id="294" r:id="rId10"/>
    <p:sldId id="283" r:id="rId11"/>
    <p:sldId id="266" r:id="rId12"/>
    <p:sldId id="301" r:id="rId13"/>
    <p:sldId id="267" r:id="rId14"/>
    <p:sldId id="300"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62232" autoAdjust="0"/>
  </p:normalViewPr>
  <p:slideViewPr>
    <p:cSldViewPr snapToGrid="0">
      <p:cViewPr varScale="1">
        <p:scale>
          <a:sx n="65" d="100"/>
          <a:sy n="65" d="100"/>
        </p:scale>
        <p:origin x="1160" y="56"/>
      </p:cViewPr>
      <p:guideLst/>
    </p:cSldViewPr>
  </p:slideViewPr>
  <p:notesTextViewPr>
    <p:cViewPr>
      <p:scale>
        <a:sx n="1" d="1"/>
        <a:sy n="1" d="1"/>
      </p:scale>
      <p:origin x="0" y="0"/>
    </p:cViewPr>
  </p:notesTextViewPr>
  <p:sorterViewPr>
    <p:cViewPr>
      <p:scale>
        <a:sx n="140" d="100"/>
        <a:sy n="140" d="100"/>
      </p:scale>
      <p:origin x="0" y="-18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lina Williamson-Taylor" userId="a8f1d5ee-98a5-4ae1-8ecf-f1b27d5ccb5d" providerId="ADAL" clId="{7CC63D31-EBD7-4612-A7A7-C251EA6327A3}"/>
    <pc:docChg chg="custSel modSld">
      <pc:chgData name="Mellina Williamson-Taylor" userId="a8f1d5ee-98a5-4ae1-8ecf-f1b27d5ccb5d" providerId="ADAL" clId="{7CC63D31-EBD7-4612-A7A7-C251EA6327A3}" dt="2022-01-21T01:13:11.081" v="188" actId="20577"/>
      <pc:docMkLst>
        <pc:docMk/>
      </pc:docMkLst>
      <pc:sldChg chg="modSp">
        <pc:chgData name="Mellina Williamson-Taylor" userId="a8f1d5ee-98a5-4ae1-8ecf-f1b27d5ccb5d" providerId="ADAL" clId="{7CC63D31-EBD7-4612-A7A7-C251EA6327A3}" dt="2022-01-21T01:07:34.148" v="14" actId="20577"/>
        <pc:sldMkLst>
          <pc:docMk/>
          <pc:sldMk cId="2273308664" sldId="266"/>
        </pc:sldMkLst>
        <pc:spChg chg="mod">
          <ac:chgData name="Mellina Williamson-Taylor" userId="a8f1d5ee-98a5-4ae1-8ecf-f1b27d5ccb5d" providerId="ADAL" clId="{7CC63D31-EBD7-4612-A7A7-C251EA6327A3}" dt="2022-01-21T01:07:34.148" v="14" actId="20577"/>
          <ac:spMkLst>
            <pc:docMk/>
            <pc:sldMk cId="2273308664" sldId="266"/>
            <ac:spMk id="3" creationId="{E458C8CF-AF76-4934-A722-1464FCDFA06B}"/>
          </ac:spMkLst>
        </pc:spChg>
      </pc:sldChg>
      <pc:sldChg chg="modSp">
        <pc:chgData name="Mellina Williamson-Taylor" userId="a8f1d5ee-98a5-4ae1-8ecf-f1b27d5ccb5d" providerId="ADAL" clId="{7CC63D31-EBD7-4612-A7A7-C251EA6327A3}" dt="2022-01-21T01:13:11.081" v="188" actId="20577"/>
        <pc:sldMkLst>
          <pc:docMk/>
          <pc:sldMk cId="2575561747" sldId="281"/>
        </pc:sldMkLst>
        <pc:spChg chg="mod">
          <ac:chgData name="Mellina Williamson-Taylor" userId="a8f1d5ee-98a5-4ae1-8ecf-f1b27d5ccb5d" providerId="ADAL" clId="{7CC63D31-EBD7-4612-A7A7-C251EA6327A3}" dt="2022-01-21T01:13:11.081" v="188" actId="20577"/>
          <ac:spMkLst>
            <pc:docMk/>
            <pc:sldMk cId="2575561747" sldId="281"/>
            <ac:spMk id="2" creationId="{00000000-0000-0000-0000-000000000000}"/>
          </ac:spMkLst>
        </pc:spChg>
        <pc:spChg chg="mod">
          <ac:chgData name="Mellina Williamson-Taylor" userId="a8f1d5ee-98a5-4ae1-8ecf-f1b27d5ccb5d" providerId="ADAL" clId="{7CC63D31-EBD7-4612-A7A7-C251EA6327A3}" dt="2022-01-21T01:08:07.853" v="28" actId="20577"/>
          <ac:spMkLst>
            <pc:docMk/>
            <pc:sldMk cId="2575561747" sldId="281"/>
            <ac:spMk id="3" creationId="{00000000-0000-0000-0000-000000000000}"/>
          </ac:spMkLst>
        </pc:spChg>
      </pc:sldChg>
      <pc:sldChg chg="modSp">
        <pc:chgData name="Mellina Williamson-Taylor" userId="a8f1d5ee-98a5-4ae1-8ecf-f1b27d5ccb5d" providerId="ADAL" clId="{7CC63D31-EBD7-4612-A7A7-C251EA6327A3}" dt="2022-01-21T01:07:55.903" v="21" actId="20577"/>
        <pc:sldMkLst>
          <pc:docMk/>
          <pc:sldMk cId="1724704299" sldId="293"/>
        </pc:sldMkLst>
        <pc:spChg chg="mod">
          <ac:chgData name="Mellina Williamson-Taylor" userId="a8f1d5ee-98a5-4ae1-8ecf-f1b27d5ccb5d" providerId="ADAL" clId="{7CC63D31-EBD7-4612-A7A7-C251EA6327A3}" dt="2022-01-21T01:07:55.903" v="21" actId="20577"/>
          <ac:spMkLst>
            <pc:docMk/>
            <pc:sldMk cId="1724704299" sldId="293"/>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03C794-0538-4C0D-A1B6-BCFFA6A10507}"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GB"/>
        </a:p>
      </dgm:t>
    </dgm:pt>
    <dgm:pt modelId="{21836DE7-5BA7-4DD8-A45F-55135E398E80}">
      <dgm:prSet phldrT="[Text]"/>
      <dgm:spPr>
        <a:xfrm>
          <a:off x="3824960" y="430358"/>
          <a:ext cx="1176579" cy="78438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Century Gothic" panose="020B0502020202020204"/>
              <a:ea typeface="+mn-ea"/>
              <a:cs typeface="+mn-cs"/>
            </a:rPr>
            <a:t>Headtacher</a:t>
          </a:r>
        </a:p>
        <a:p>
          <a:pPr>
            <a:buNone/>
          </a:pPr>
          <a:r>
            <a:rPr lang="en-GB">
              <a:solidFill>
                <a:sysClr val="window" lastClr="FFFFFF"/>
              </a:solidFill>
              <a:latin typeface="Century Gothic" panose="020B0502020202020204"/>
              <a:ea typeface="+mn-ea"/>
              <a:cs typeface="+mn-cs"/>
            </a:rPr>
            <a:t>PLAC, OLA CLA</a:t>
          </a:r>
        </a:p>
      </dgm:t>
    </dgm:pt>
    <dgm:pt modelId="{4860B8C5-B5E2-466C-A76B-95F785DCF215}" type="parTrans" cxnId="{C0A19202-AF94-4748-9909-9D06732828A8}">
      <dgm:prSet/>
      <dgm:spPr/>
      <dgm:t>
        <a:bodyPr/>
        <a:lstStyle/>
        <a:p>
          <a:endParaRPr lang="en-GB"/>
        </a:p>
      </dgm:t>
    </dgm:pt>
    <dgm:pt modelId="{104B3A28-1ECE-468D-89A3-0B71F04AAE61}" type="sibTrans" cxnId="{C0A19202-AF94-4748-9909-9D06732828A8}">
      <dgm:prSet/>
      <dgm:spPr/>
      <dgm:t>
        <a:bodyPr/>
        <a:lstStyle/>
        <a:p>
          <a:endParaRPr lang="en-GB"/>
        </a:p>
      </dgm:t>
    </dgm:pt>
    <dgm:pt modelId="{551D6121-BBB6-49C0-911E-67C057E15745}">
      <dgm:prSet phldrT="[Text]"/>
      <dgm:spPr>
        <a:xfrm>
          <a:off x="1077" y="1528498"/>
          <a:ext cx="1176579" cy="78438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Century Gothic" panose="020B0502020202020204"/>
              <a:ea typeface="+mn-ea"/>
              <a:cs typeface="+mn-cs"/>
            </a:rPr>
            <a:t>Sarah Moriarty AHT  CLA</a:t>
          </a:r>
        </a:p>
      </dgm:t>
    </dgm:pt>
    <dgm:pt modelId="{3C76A6EE-0C00-4169-9A40-115808A8613F}" type="parTrans" cxnId="{CB60DF18-C801-4DF3-A066-23837E35AA9A}">
      <dgm:prSet/>
      <dgm:spPr>
        <a:xfrm>
          <a:off x="589367" y="1214744"/>
          <a:ext cx="3823882" cy="313754"/>
        </a:xfrm>
        <a:custGeom>
          <a:avLst/>
          <a:gdLst/>
          <a:ahLst/>
          <a:cxnLst/>
          <a:rect l="0" t="0" r="0" b="0"/>
          <a:pathLst>
            <a:path>
              <a:moveTo>
                <a:pt x="3823882" y="0"/>
              </a:moveTo>
              <a:lnTo>
                <a:pt x="3823882" y="156877"/>
              </a:lnTo>
              <a:lnTo>
                <a:pt x="0" y="156877"/>
              </a:lnTo>
              <a:lnTo>
                <a:pt x="0" y="313754"/>
              </a:lnTo>
            </a:path>
          </a:pathLst>
        </a:custGeom>
        <a:noFill/>
        <a:ln w="15875" cap="rnd" cmpd="sng" algn="ctr">
          <a:solidFill>
            <a:srgbClr val="A53010">
              <a:shade val="60000"/>
              <a:hueOff val="0"/>
              <a:satOff val="0"/>
              <a:lumOff val="0"/>
              <a:alphaOff val="0"/>
            </a:srgbClr>
          </a:solidFill>
          <a:prstDash val="solid"/>
        </a:ln>
        <a:effectLst/>
      </dgm:spPr>
      <dgm:t>
        <a:bodyPr/>
        <a:lstStyle/>
        <a:p>
          <a:endParaRPr lang="en-GB"/>
        </a:p>
      </dgm:t>
    </dgm:pt>
    <dgm:pt modelId="{3D67D94B-12B0-447F-BA41-285C48F4C467}" type="sibTrans" cxnId="{CB60DF18-C801-4DF3-A066-23837E35AA9A}">
      <dgm:prSet/>
      <dgm:spPr/>
      <dgm:t>
        <a:bodyPr/>
        <a:lstStyle/>
        <a:p>
          <a:endParaRPr lang="en-GB"/>
        </a:p>
      </dgm:t>
    </dgm:pt>
    <dgm:pt modelId="{FAD5B631-4494-4DD4-88A8-CF3A7D00EE4D}">
      <dgm:prSet phldrT="[Text]"/>
      <dgm:spPr>
        <a:xfrm>
          <a:off x="1077" y="2626639"/>
          <a:ext cx="1176579" cy="78438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Century Gothic" panose="020B0502020202020204"/>
              <a:ea typeface="+mn-ea"/>
              <a:cs typeface="+mn-cs"/>
            </a:rPr>
            <a:t>Michelle Tyson Education Support Officer </a:t>
          </a:r>
        </a:p>
      </dgm:t>
    </dgm:pt>
    <dgm:pt modelId="{FD2D193A-A365-401A-B6C6-9768888BFA40}" type="parTrans" cxnId="{A1422FB0-5B12-44F3-ABF9-EA66BC05C3C3}">
      <dgm:prSet/>
      <dgm:spPr>
        <a:xfrm>
          <a:off x="543647" y="2312885"/>
          <a:ext cx="91440" cy="313754"/>
        </a:xfrm>
        <a:custGeom>
          <a:avLst/>
          <a:gdLst/>
          <a:ahLst/>
          <a:cxnLst/>
          <a:rect l="0" t="0" r="0" b="0"/>
          <a:pathLst>
            <a:path>
              <a:moveTo>
                <a:pt x="45720" y="0"/>
              </a:moveTo>
              <a:lnTo>
                <a:pt x="45720" y="313754"/>
              </a:lnTo>
            </a:path>
          </a:pathLst>
        </a:custGeom>
        <a:noFill/>
        <a:ln w="15875" cap="rnd" cmpd="sng" algn="ctr">
          <a:solidFill>
            <a:srgbClr val="A53010">
              <a:shade val="80000"/>
              <a:hueOff val="0"/>
              <a:satOff val="0"/>
              <a:lumOff val="0"/>
              <a:alphaOff val="0"/>
            </a:srgbClr>
          </a:solidFill>
          <a:prstDash val="solid"/>
        </a:ln>
        <a:effectLst/>
      </dgm:spPr>
      <dgm:t>
        <a:bodyPr/>
        <a:lstStyle/>
        <a:p>
          <a:endParaRPr lang="en-GB"/>
        </a:p>
      </dgm:t>
    </dgm:pt>
    <dgm:pt modelId="{5A8EFA8B-0B93-4F08-99B8-BE552F9F4CA0}" type="sibTrans" cxnId="{A1422FB0-5B12-44F3-ABF9-EA66BC05C3C3}">
      <dgm:prSet/>
      <dgm:spPr/>
      <dgm:t>
        <a:bodyPr/>
        <a:lstStyle/>
        <a:p>
          <a:endParaRPr lang="en-GB"/>
        </a:p>
      </dgm:t>
    </dgm:pt>
    <dgm:pt modelId="{E5DC1C2D-42FF-4E11-A056-CC69C7550B90}">
      <dgm:prSet phldrT="[Text]"/>
      <dgm:spPr>
        <a:xfrm>
          <a:off x="1369380" y="1522364"/>
          <a:ext cx="1176579" cy="78438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Century Gothic" panose="020B0502020202020204"/>
              <a:ea typeface="+mn-ea"/>
              <a:cs typeface="+mn-cs"/>
            </a:rPr>
            <a:t>Kathryn Robinson</a:t>
          </a:r>
        </a:p>
        <a:p>
          <a:pPr>
            <a:buNone/>
          </a:pPr>
          <a:r>
            <a:rPr lang="en-GB">
              <a:solidFill>
                <a:sysClr val="window" lastClr="FFFFFF"/>
              </a:solidFill>
              <a:latin typeface="Century Gothic" panose="020B0502020202020204"/>
              <a:ea typeface="+mn-ea"/>
              <a:cs typeface="+mn-cs"/>
            </a:rPr>
            <a:t>AHT  Post -16 </a:t>
          </a:r>
        </a:p>
      </dgm:t>
    </dgm:pt>
    <dgm:pt modelId="{25DB181C-5C52-4604-A040-601F54655E90}" type="parTrans" cxnId="{1E582DD7-63D5-43F2-A034-6D03260BE575}">
      <dgm:prSet/>
      <dgm:spPr>
        <a:xfrm>
          <a:off x="1957670" y="1214744"/>
          <a:ext cx="2455579" cy="307620"/>
        </a:xfrm>
        <a:custGeom>
          <a:avLst/>
          <a:gdLst/>
          <a:ahLst/>
          <a:cxnLst/>
          <a:rect l="0" t="0" r="0" b="0"/>
          <a:pathLst>
            <a:path>
              <a:moveTo>
                <a:pt x="2455579" y="0"/>
              </a:moveTo>
              <a:lnTo>
                <a:pt x="2455579" y="153810"/>
              </a:lnTo>
              <a:lnTo>
                <a:pt x="0" y="153810"/>
              </a:lnTo>
              <a:lnTo>
                <a:pt x="0" y="307620"/>
              </a:lnTo>
            </a:path>
          </a:pathLst>
        </a:custGeom>
        <a:noFill/>
        <a:ln w="15875" cap="rnd" cmpd="sng" algn="ctr">
          <a:solidFill>
            <a:srgbClr val="A53010">
              <a:shade val="60000"/>
              <a:hueOff val="0"/>
              <a:satOff val="0"/>
              <a:lumOff val="0"/>
              <a:alphaOff val="0"/>
            </a:srgbClr>
          </a:solidFill>
          <a:prstDash val="solid"/>
        </a:ln>
        <a:effectLst/>
      </dgm:spPr>
      <dgm:t>
        <a:bodyPr/>
        <a:lstStyle/>
        <a:p>
          <a:endParaRPr lang="en-GB"/>
        </a:p>
      </dgm:t>
    </dgm:pt>
    <dgm:pt modelId="{F3AE7B70-DE48-4F9E-8EF0-92D019956931}" type="sibTrans" cxnId="{1E582DD7-63D5-43F2-A034-6D03260BE575}">
      <dgm:prSet/>
      <dgm:spPr/>
      <dgm:t>
        <a:bodyPr/>
        <a:lstStyle/>
        <a:p>
          <a:endParaRPr lang="en-GB"/>
        </a:p>
      </dgm:t>
    </dgm:pt>
    <dgm:pt modelId="{E7A1E6F2-97D4-4D1E-82C8-574FFAD11CA4}">
      <dgm:prSet phldrT="[Text]"/>
      <dgm:spPr>
        <a:xfrm>
          <a:off x="1364791" y="2633651"/>
          <a:ext cx="1176579" cy="794277"/>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Century Gothic" panose="020B0502020202020204"/>
              <a:ea typeface="+mn-ea"/>
              <a:cs typeface="+mn-cs"/>
            </a:rPr>
            <a:t>Natalia  Etienne</a:t>
          </a:r>
        </a:p>
        <a:p>
          <a:pPr>
            <a:buNone/>
          </a:pPr>
          <a:r>
            <a:rPr lang="en-GB">
              <a:solidFill>
                <a:sysClr val="window" lastClr="FFFFFF"/>
              </a:solidFill>
              <a:latin typeface="Century Gothic" panose="020B0502020202020204"/>
              <a:ea typeface="+mn-ea"/>
              <a:cs typeface="+mn-cs"/>
            </a:rPr>
            <a:t>Learning Mentor</a:t>
          </a:r>
        </a:p>
      </dgm:t>
    </dgm:pt>
    <dgm:pt modelId="{93D8A347-73E7-49FC-9515-CF7D768492FE}" type="parTrans" cxnId="{B7F9384B-CD13-4B28-893E-1EDC13AAB484}">
      <dgm:prSet/>
      <dgm:spPr>
        <a:xfrm>
          <a:off x="1907361" y="2306751"/>
          <a:ext cx="91440" cy="326900"/>
        </a:xfrm>
        <a:custGeom>
          <a:avLst/>
          <a:gdLst/>
          <a:ahLst/>
          <a:cxnLst/>
          <a:rect l="0" t="0" r="0" b="0"/>
          <a:pathLst>
            <a:path>
              <a:moveTo>
                <a:pt x="50308" y="0"/>
              </a:moveTo>
              <a:lnTo>
                <a:pt x="50308" y="163450"/>
              </a:lnTo>
              <a:lnTo>
                <a:pt x="45720" y="163450"/>
              </a:lnTo>
              <a:lnTo>
                <a:pt x="45720" y="326900"/>
              </a:lnTo>
            </a:path>
          </a:pathLst>
        </a:custGeom>
        <a:noFill/>
        <a:ln w="15875" cap="rnd" cmpd="sng" algn="ctr">
          <a:solidFill>
            <a:srgbClr val="A53010">
              <a:shade val="80000"/>
              <a:hueOff val="0"/>
              <a:satOff val="0"/>
              <a:lumOff val="0"/>
              <a:alphaOff val="0"/>
            </a:srgbClr>
          </a:solidFill>
          <a:prstDash val="solid"/>
        </a:ln>
        <a:effectLst/>
      </dgm:spPr>
      <dgm:t>
        <a:bodyPr/>
        <a:lstStyle/>
        <a:p>
          <a:endParaRPr lang="en-GB"/>
        </a:p>
      </dgm:t>
    </dgm:pt>
    <dgm:pt modelId="{5491CD9D-CEFD-4AED-9BB7-2027B48BD5EE}" type="sibTrans" cxnId="{B7F9384B-CD13-4B28-893E-1EDC13AAB484}">
      <dgm:prSet/>
      <dgm:spPr/>
      <dgm:t>
        <a:bodyPr/>
        <a:lstStyle/>
        <a:p>
          <a:endParaRPr lang="en-GB"/>
        </a:p>
      </dgm:t>
    </dgm:pt>
    <dgm:pt modelId="{A0114F0D-4E9C-4C91-BCAA-D5813727C66C}">
      <dgm:prSet/>
      <dgm:spPr>
        <a:xfrm>
          <a:off x="3060183" y="1528498"/>
          <a:ext cx="1176579" cy="78438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Century Gothic" panose="020B0502020202020204"/>
              <a:ea typeface="+mn-ea"/>
              <a:cs typeface="+mn-cs"/>
            </a:rPr>
            <a:t>Lisa Bogle</a:t>
          </a:r>
        </a:p>
        <a:p>
          <a:pPr>
            <a:buNone/>
          </a:pPr>
          <a:r>
            <a:rPr lang="en-GB" dirty="0">
              <a:solidFill>
                <a:sysClr val="window" lastClr="FFFFFF"/>
              </a:solidFill>
              <a:latin typeface="Century Gothic" panose="020B0502020202020204"/>
              <a:ea typeface="+mn-ea"/>
              <a:cs typeface="+mn-cs"/>
            </a:rPr>
            <a:t>AHT Children with a Social Worker</a:t>
          </a:r>
        </a:p>
      </dgm:t>
    </dgm:pt>
    <dgm:pt modelId="{EE5C44D3-5C6C-4BC0-ABF7-A953CF3659D1}" type="parTrans" cxnId="{6F54B1DA-C0E7-4F06-96EB-493E461231E9}">
      <dgm:prSet/>
      <dgm:spPr>
        <a:xfrm>
          <a:off x="3648473" y="1214744"/>
          <a:ext cx="764776" cy="313754"/>
        </a:xfrm>
        <a:custGeom>
          <a:avLst/>
          <a:gdLst/>
          <a:ahLst/>
          <a:cxnLst/>
          <a:rect l="0" t="0" r="0" b="0"/>
          <a:pathLst>
            <a:path>
              <a:moveTo>
                <a:pt x="764776" y="0"/>
              </a:moveTo>
              <a:lnTo>
                <a:pt x="764776" y="156877"/>
              </a:lnTo>
              <a:lnTo>
                <a:pt x="0" y="156877"/>
              </a:lnTo>
              <a:lnTo>
                <a:pt x="0" y="313754"/>
              </a:lnTo>
            </a:path>
          </a:pathLst>
        </a:custGeom>
        <a:noFill/>
        <a:ln w="15875" cap="rnd" cmpd="sng" algn="ctr">
          <a:solidFill>
            <a:srgbClr val="A53010">
              <a:shade val="60000"/>
              <a:hueOff val="0"/>
              <a:satOff val="0"/>
              <a:lumOff val="0"/>
              <a:alphaOff val="0"/>
            </a:srgbClr>
          </a:solidFill>
          <a:prstDash val="solid"/>
        </a:ln>
        <a:effectLst/>
      </dgm:spPr>
      <dgm:t>
        <a:bodyPr/>
        <a:lstStyle/>
        <a:p>
          <a:endParaRPr lang="en-GB"/>
        </a:p>
      </dgm:t>
    </dgm:pt>
    <dgm:pt modelId="{B9022EEE-8BA9-448F-B70A-BEF3CE6E9351}" type="sibTrans" cxnId="{6F54B1DA-C0E7-4F06-96EB-493E461231E9}">
      <dgm:prSet/>
      <dgm:spPr/>
      <dgm:t>
        <a:bodyPr/>
        <a:lstStyle/>
        <a:p>
          <a:endParaRPr lang="en-GB"/>
        </a:p>
      </dgm:t>
    </dgm:pt>
    <dgm:pt modelId="{E720BC7D-F226-4CC2-BEBC-FB5591AC8AAB}">
      <dgm:prSet/>
      <dgm:spPr>
        <a:xfrm>
          <a:off x="4589736" y="1528498"/>
          <a:ext cx="1176579" cy="78438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Century Gothic" panose="020B0502020202020204"/>
              <a:ea typeface="+mn-ea"/>
              <a:cs typeface="+mn-cs"/>
            </a:rPr>
            <a:t>Joanne Tortipidis</a:t>
          </a:r>
        </a:p>
        <a:p>
          <a:pPr>
            <a:buNone/>
          </a:pPr>
          <a:r>
            <a:rPr lang="en-GB">
              <a:solidFill>
                <a:sysClr val="window" lastClr="FFFFFF"/>
              </a:solidFill>
              <a:latin typeface="Century Gothic" panose="020B0502020202020204"/>
              <a:ea typeface="+mn-ea"/>
              <a:cs typeface="+mn-cs"/>
            </a:rPr>
            <a:t>Senior Education Support Officer</a:t>
          </a:r>
        </a:p>
      </dgm:t>
    </dgm:pt>
    <dgm:pt modelId="{B54C0C9E-EA71-436A-83C1-EC2285F49618}" type="parTrans" cxnId="{EC6773A0-A457-4956-9C4A-B4F2B414F563}">
      <dgm:prSet/>
      <dgm:spPr>
        <a:xfrm>
          <a:off x="4413250" y="1214744"/>
          <a:ext cx="764776" cy="313754"/>
        </a:xfrm>
        <a:custGeom>
          <a:avLst/>
          <a:gdLst/>
          <a:ahLst/>
          <a:cxnLst/>
          <a:rect l="0" t="0" r="0" b="0"/>
          <a:pathLst>
            <a:path>
              <a:moveTo>
                <a:pt x="0" y="0"/>
              </a:moveTo>
              <a:lnTo>
                <a:pt x="0" y="156877"/>
              </a:lnTo>
              <a:lnTo>
                <a:pt x="764776" y="156877"/>
              </a:lnTo>
              <a:lnTo>
                <a:pt x="764776" y="313754"/>
              </a:lnTo>
            </a:path>
          </a:pathLst>
        </a:custGeom>
        <a:noFill/>
        <a:ln w="15875" cap="rnd" cmpd="sng" algn="ctr">
          <a:solidFill>
            <a:srgbClr val="A53010">
              <a:shade val="60000"/>
              <a:hueOff val="0"/>
              <a:satOff val="0"/>
              <a:lumOff val="0"/>
              <a:alphaOff val="0"/>
            </a:srgbClr>
          </a:solidFill>
          <a:prstDash val="solid"/>
        </a:ln>
        <a:effectLst/>
      </dgm:spPr>
      <dgm:t>
        <a:bodyPr/>
        <a:lstStyle/>
        <a:p>
          <a:endParaRPr lang="en-GB"/>
        </a:p>
      </dgm:t>
    </dgm:pt>
    <dgm:pt modelId="{B30ADE11-D5D0-462C-BB67-854496A73368}" type="sibTrans" cxnId="{EC6773A0-A457-4956-9C4A-B4F2B414F563}">
      <dgm:prSet/>
      <dgm:spPr/>
      <dgm:t>
        <a:bodyPr/>
        <a:lstStyle/>
        <a:p>
          <a:endParaRPr lang="en-GB"/>
        </a:p>
      </dgm:t>
    </dgm:pt>
    <dgm:pt modelId="{8793EF77-FA42-46BE-8E0C-6B2FE06D86BD}">
      <dgm:prSet/>
      <dgm:spPr>
        <a:xfrm>
          <a:off x="4589736" y="2626639"/>
          <a:ext cx="1176579" cy="78438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Century Gothic" panose="020B0502020202020204"/>
              <a:ea typeface="+mn-ea"/>
              <a:cs typeface="+mn-cs"/>
            </a:rPr>
            <a:t>(Vacant)</a:t>
          </a:r>
        </a:p>
        <a:p>
          <a:pPr>
            <a:buNone/>
          </a:pPr>
          <a:r>
            <a:rPr lang="en-GB">
              <a:solidFill>
                <a:sysClr val="window" lastClr="FFFFFF"/>
              </a:solidFill>
              <a:latin typeface="Century Gothic" panose="020B0502020202020204"/>
              <a:ea typeface="+mn-ea"/>
              <a:cs typeface="+mn-cs"/>
            </a:rPr>
            <a:t>Learning Mentor</a:t>
          </a:r>
        </a:p>
      </dgm:t>
    </dgm:pt>
    <dgm:pt modelId="{6C29594E-372B-436D-977F-753B75EE1488}" type="parTrans" cxnId="{71DB2014-04F8-4D85-AE04-0006BD49DE5A}">
      <dgm:prSet/>
      <dgm:spPr>
        <a:xfrm>
          <a:off x="5132306" y="2312885"/>
          <a:ext cx="91440" cy="313754"/>
        </a:xfrm>
        <a:custGeom>
          <a:avLst/>
          <a:gdLst/>
          <a:ahLst/>
          <a:cxnLst/>
          <a:rect l="0" t="0" r="0" b="0"/>
          <a:pathLst>
            <a:path>
              <a:moveTo>
                <a:pt x="45720" y="0"/>
              </a:moveTo>
              <a:lnTo>
                <a:pt x="45720" y="313754"/>
              </a:lnTo>
            </a:path>
          </a:pathLst>
        </a:custGeom>
        <a:noFill/>
        <a:ln w="15875" cap="rnd" cmpd="sng" algn="ctr">
          <a:solidFill>
            <a:srgbClr val="A53010">
              <a:shade val="80000"/>
              <a:hueOff val="0"/>
              <a:satOff val="0"/>
              <a:lumOff val="0"/>
              <a:alphaOff val="0"/>
            </a:srgbClr>
          </a:solidFill>
          <a:prstDash val="solid"/>
        </a:ln>
        <a:effectLst/>
      </dgm:spPr>
      <dgm:t>
        <a:bodyPr/>
        <a:lstStyle/>
        <a:p>
          <a:endParaRPr lang="en-GB"/>
        </a:p>
      </dgm:t>
    </dgm:pt>
    <dgm:pt modelId="{8007E5F7-8EC4-48A8-95AE-56908B5ACCE5}" type="sibTrans" cxnId="{71DB2014-04F8-4D85-AE04-0006BD49DE5A}">
      <dgm:prSet/>
      <dgm:spPr/>
      <dgm:t>
        <a:bodyPr/>
        <a:lstStyle/>
        <a:p>
          <a:endParaRPr lang="en-GB"/>
        </a:p>
      </dgm:t>
    </dgm:pt>
    <dgm:pt modelId="{9ACA8B0C-CB77-41EF-96D9-A9B7BB804916}">
      <dgm:prSet/>
      <dgm:spPr>
        <a:xfrm>
          <a:off x="6119290" y="1528498"/>
          <a:ext cx="1176579" cy="78438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Century Gothic" panose="020B0502020202020204"/>
              <a:ea typeface="+mn-ea"/>
              <a:cs typeface="+mn-cs"/>
            </a:rPr>
            <a:t>Sara Dawson</a:t>
          </a:r>
        </a:p>
        <a:p>
          <a:pPr>
            <a:buNone/>
          </a:pPr>
          <a:r>
            <a:rPr lang="en-GB">
              <a:solidFill>
                <a:sysClr val="window" lastClr="FFFFFF"/>
              </a:solidFill>
              <a:latin typeface="Century Gothic" panose="020B0502020202020204"/>
              <a:ea typeface="+mn-ea"/>
              <a:cs typeface="+mn-cs"/>
            </a:rPr>
            <a:t>Clinical Psychologist   </a:t>
          </a:r>
        </a:p>
      </dgm:t>
    </dgm:pt>
    <dgm:pt modelId="{478F4067-F3C9-48E2-BF6E-BAE5EAA893CC}" type="sibTrans" cxnId="{3BD10134-6EDC-45A6-9FC5-B2603B22A84C}">
      <dgm:prSet/>
      <dgm:spPr/>
      <dgm:t>
        <a:bodyPr/>
        <a:lstStyle/>
        <a:p>
          <a:endParaRPr lang="en-GB"/>
        </a:p>
      </dgm:t>
    </dgm:pt>
    <dgm:pt modelId="{861DD069-CAED-4DBE-A344-6C50BDD50348}" type="parTrans" cxnId="{3BD10134-6EDC-45A6-9FC5-B2603B22A84C}">
      <dgm:prSet/>
      <dgm:spPr>
        <a:xfrm>
          <a:off x="4413250" y="1214744"/>
          <a:ext cx="2294329" cy="313754"/>
        </a:xfrm>
        <a:custGeom>
          <a:avLst/>
          <a:gdLst/>
          <a:ahLst/>
          <a:cxnLst/>
          <a:rect l="0" t="0" r="0" b="0"/>
          <a:pathLst>
            <a:path>
              <a:moveTo>
                <a:pt x="0" y="0"/>
              </a:moveTo>
              <a:lnTo>
                <a:pt x="0" y="156877"/>
              </a:lnTo>
              <a:lnTo>
                <a:pt x="2294329" y="156877"/>
              </a:lnTo>
              <a:lnTo>
                <a:pt x="2294329" y="313754"/>
              </a:lnTo>
            </a:path>
          </a:pathLst>
        </a:custGeom>
        <a:noFill/>
        <a:ln w="15875" cap="rnd" cmpd="sng" algn="ctr">
          <a:solidFill>
            <a:srgbClr val="A53010">
              <a:shade val="60000"/>
              <a:hueOff val="0"/>
              <a:satOff val="0"/>
              <a:lumOff val="0"/>
              <a:alphaOff val="0"/>
            </a:srgbClr>
          </a:solidFill>
          <a:prstDash val="solid"/>
        </a:ln>
        <a:effectLst/>
      </dgm:spPr>
      <dgm:t>
        <a:bodyPr/>
        <a:lstStyle/>
        <a:p>
          <a:endParaRPr lang="en-GB"/>
        </a:p>
      </dgm:t>
    </dgm:pt>
    <dgm:pt modelId="{9F4428C0-1621-4779-ADC8-7479DCAC919A}">
      <dgm:prSet/>
      <dgm:spPr>
        <a:xfrm>
          <a:off x="7648843" y="1528498"/>
          <a:ext cx="1176579" cy="78438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Century Gothic" panose="020B0502020202020204"/>
              <a:ea typeface="+mn-ea"/>
              <a:cs typeface="+mn-cs"/>
            </a:rPr>
            <a:t>Anupameya Jain</a:t>
          </a:r>
        </a:p>
        <a:p>
          <a:pPr>
            <a:buNone/>
          </a:pPr>
          <a:r>
            <a:rPr lang="en-GB" dirty="0">
              <a:solidFill>
                <a:sysClr val="window" lastClr="FFFFFF"/>
              </a:solidFill>
              <a:latin typeface="Century Gothic" panose="020B0502020202020204"/>
              <a:ea typeface="+mn-ea"/>
              <a:cs typeface="+mn-cs"/>
            </a:rPr>
            <a:t>AHT </a:t>
          </a:r>
        </a:p>
      </dgm:t>
    </dgm:pt>
    <dgm:pt modelId="{319511F8-175F-4685-AFC5-BD1CBBFA2D73}" type="parTrans" cxnId="{CFE04119-449F-4946-A3AA-20DDB2A7D1C7}">
      <dgm:prSet/>
      <dgm:spPr>
        <a:xfrm>
          <a:off x="4413250" y="1214744"/>
          <a:ext cx="3823882" cy="313754"/>
        </a:xfrm>
        <a:custGeom>
          <a:avLst/>
          <a:gdLst/>
          <a:ahLst/>
          <a:cxnLst/>
          <a:rect l="0" t="0" r="0" b="0"/>
          <a:pathLst>
            <a:path>
              <a:moveTo>
                <a:pt x="0" y="0"/>
              </a:moveTo>
              <a:lnTo>
                <a:pt x="0" y="156877"/>
              </a:lnTo>
              <a:lnTo>
                <a:pt x="3823882" y="156877"/>
              </a:lnTo>
              <a:lnTo>
                <a:pt x="3823882" y="313754"/>
              </a:lnTo>
            </a:path>
          </a:pathLst>
        </a:custGeom>
        <a:noFill/>
        <a:ln w="15875" cap="rnd" cmpd="sng" algn="ctr">
          <a:solidFill>
            <a:srgbClr val="A53010">
              <a:shade val="60000"/>
              <a:hueOff val="0"/>
              <a:satOff val="0"/>
              <a:lumOff val="0"/>
              <a:alphaOff val="0"/>
            </a:srgbClr>
          </a:solidFill>
          <a:prstDash val="solid"/>
        </a:ln>
        <a:effectLst/>
      </dgm:spPr>
      <dgm:t>
        <a:bodyPr/>
        <a:lstStyle/>
        <a:p>
          <a:endParaRPr lang="en-GB"/>
        </a:p>
      </dgm:t>
    </dgm:pt>
    <dgm:pt modelId="{0588ED65-0430-4CDD-88B1-3891C3688D6A}" type="sibTrans" cxnId="{CFE04119-449F-4946-A3AA-20DDB2A7D1C7}">
      <dgm:prSet/>
      <dgm:spPr/>
      <dgm:t>
        <a:bodyPr/>
        <a:lstStyle/>
        <a:p>
          <a:endParaRPr lang="en-GB"/>
        </a:p>
      </dgm:t>
    </dgm:pt>
    <dgm:pt modelId="{A1159DA7-E122-49FD-B908-B52E2EDF687A}">
      <dgm:prSet/>
      <dgm:spPr>
        <a:xfrm>
          <a:off x="7648843" y="2626639"/>
          <a:ext cx="1176579" cy="78438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Century Gothic" panose="020B0502020202020204"/>
              <a:ea typeface="+mn-ea"/>
              <a:cs typeface="+mn-cs"/>
            </a:rPr>
            <a:t>Karen Bancharan</a:t>
          </a:r>
        </a:p>
        <a:p>
          <a:pPr>
            <a:buNone/>
          </a:pPr>
          <a:r>
            <a:rPr lang="en-GB" dirty="0">
              <a:solidFill>
                <a:sysClr val="window" lastClr="FFFFFF"/>
              </a:solidFill>
              <a:latin typeface="Century Gothic" panose="020B0502020202020204"/>
              <a:ea typeface="+mn-ea"/>
              <a:cs typeface="+mn-cs"/>
            </a:rPr>
            <a:t>Admin Support</a:t>
          </a:r>
        </a:p>
      </dgm:t>
    </dgm:pt>
    <dgm:pt modelId="{FD117A87-1952-4733-ADCB-60037FFA4AD0}" type="parTrans" cxnId="{772DA1E7-565C-4D24-8D0A-C9A297FE71D5}">
      <dgm:prSet/>
      <dgm:spPr>
        <a:xfrm>
          <a:off x="8191412" y="2312885"/>
          <a:ext cx="91440" cy="313754"/>
        </a:xfrm>
        <a:custGeom>
          <a:avLst/>
          <a:gdLst/>
          <a:ahLst/>
          <a:cxnLst/>
          <a:rect l="0" t="0" r="0" b="0"/>
          <a:pathLst>
            <a:path>
              <a:moveTo>
                <a:pt x="45720" y="0"/>
              </a:moveTo>
              <a:lnTo>
                <a:pt x="45720" y="313754"/>
              </a:lnTo>
            </a:path>
          </a:pathLst>
        </a:custGeom>
        <a:noFill/>
        <a:ln w="15875" cap="rnd" cmpd="sng" algn="ctr">
          <a:solidFill>
            <a:srgbClr val="A53010">
              <a:shade val="80000"/>
              <a:hueOff val="0"/>
              <a:satOff val="0"/>
              <a:lumOff val="0"/>
              <a:alphaOff val="0"/>
            </a:srgbClr>
          </a:solidFill>
          <a:prstDash val="solid"/>
        </a:ln>
        <a:effectLst/>
      </dgm:spPr>
      <dgm:t>
        <a:bodyPr/>
        <a:lstStyle/>
        <a:p>
          <a:endParaRPr lang="en-GB"/>
        </a:p>
      </dgm:t>
    </dgm:pt>
    <dgm:pt modelId="{AEF6BAA1-00F2-406A-AF0C-455336974261}" type="sibTrans" cxnId="{772DA1E7-565C-4D24-8D0A-C9A297FE71D5}">
      <dgm:prSet/>
      <dgm:spPr/>
      <dgm:t>
        <a:bodyPr/>
        <a:lstStyle/>
        <a:p>
          <a:endParaRPr lang="en-GB"/>
        </a:p>
      </dgm:t>
    </dgm:pt>
    <dgm:pt modelId="{B0065F82-9DBF-4CF4-BD0C-97D7C7A14BD6}" type="pres">
      <dgm:prSet presAssocID="{E003C794-0538-4C0D-A1B6-BCFFA6A10507}" presName="mainComposite" presStyleCnt="0">
        <dgm:presLayoutVars>
          <dgm:chPref val="1"/>
          <dgm:dir/>
          <dgm:animOne val="branch"/>
          <dgm:animLvl val="lvl"/>
          <dgm:resizeHandles val="exact"/>
        </dgm:presLayoutVars>
      </dgm:prSet>
      <dgm:spPr/>
    </dgm:pt>
    <dgm:pt modelId="{632797CB-637E-4AB3-A131-4203EE8F1A54}" type="pres">
      <dgm:prSet presAssocID="{E003C794-0538-4C0D-A1B6-BCFFA6A10507}" presName="hierFlow" presStyleCnt="0"/>
      <dgm:spPr/>
    </dgm:pt>
    <dgm:pt modelId="{01659FF0-F8DE-402F-A73B-4C0977222B41}" type="pres">
      <dgm:prSet presAssocID="{E003C794-0538-4C0D-A1B6-BCFFA6A10507}" presName="hierChild1" presStyleCnt="0">
        <dgm:presLayoutVars>
          <dgm:chPref val="1"/>
          <dgm:animOne val="branch"/>
          <dgm:animLvl val="lvl"/>
        </dgm:presLayoutVars>
      </dgm:prSet>
      <dgm:spPr/>
    </dgm:pt>
    <dgm:pt modelId="{A681DF61-AF7A-450A-B36A-35CF212C58D3}" type="pres">
      <dgm:prSet presAssocID="{21836DE7-5BA7-4DD8-A45F-55135E398E80}" presName="Name14" presStyleCnt="0"/>
      <dgm:spPr/>
    </dgm:pt>
    <dgm:pt modelId="{7A1C1A36-A99C-4036-82C2-6573ED38C1C1}" type="pres">
      <dgm:prSet presAssocID="{21836DE7-5BA7-4DD8-A45F-55135E398E80}" presName="level1Shape" presStyleLbl="node0" presStyleIdx="0" presStyleCnt="1">
        <dgm:presLayoutVars>
          <dgm:chPref val="3"/>
        </dgm:presLayoutVars>
      </dgm:prSet>
      <dgm:spPr/>
    </dgm:pt>
    <dgm:pt modelId="{E44D598E-0EE1-4863-9DFD-5F2F302699E1}" type="pres">
      <dgm:prSet presAssocID="{21836DE7-5BA7-4DD8-A45F-55135E398E80}" presName="hierChild2" presStyleCnt="0"/>
      <dgm:spPr/>
    </dgm:pt>
    <dgm:pt modelId="{0DDF676B-64CA-443C-893D-0FF9E886EB75}" type="pres">
      <dgm:prSet presAssocID="{3C76A6EE-0C00-4169-9A40-115808A8613F}" presName="Name19" presStyleLbl="parChTrans1D2" presStyleIdx="0" presStyleCnt="6"/>
      <dgm:spPr/>
    </dgm:pt>
    <dgm:pt modelId="{BC62281A-6BFE-4BEA-9AD9-D3234060105D}" type="pres">
      <dgm:prSet presAssocID="{551D6121-BBB6-49C0-911E-67C057E15745}" presName="Name21" presStyleCnt="0"/>
      <dgm:spPr/>
    </dgm:pt>
    <dgm:pt modelId="{44D3DEC5-C2A0-4C23-80FE-9C1E4A352151}" type="pres">
      <dgm:prSet presAssocID="{551D6121-BBB6-49C0-911E-67C057E15745}" presName="level2Shape" presStyleLbl="node2" presStyleIdx="0" presStyleCnt="6"/>
      <dgm:spPr/>
    </dgm:pt>
    <dgm:pt modelId="{BD9B7BD7-5B55-46E1-9463-339914964F50}" type="pres">
      <dgm:prSet presAssocID="{551D6121-BBB6-49C0-911E-67C057E15745}" presName="hierChild3" presStyleCnt="0"/>
      <dgm:spPr/>
    </dgm:pt>
    <dgm:pt modelId="{3E38CE07-1CFE-4072-A71B-714F68BDE9E6}" type="pres">
      <dgm:prSet presAssocID="{FD2D193A-A365-401A-B6C6-9768888BFA40}" presName="Name19" presStyleLbl="parChTrans1D3" presStyleIdx="0" presStyleCnt="4"/>
      <dgm:spPr/>
    </dgm:pt>
    <dgm:pt modelId="{28DC1DD6-F6BE-4FD4-9551-FD0C4C3CFA87}" type="pres">
      <dgm:prSet presAssocID="{FAD5B631-4494-4DD4-88A8-CF3A7D00EE4D}" presName="Name21" presStyleCnt="0"/>
      <dgm:spPr/>
    </dgm:pt>
    <dgm:pt modelId="{27229555-E257-4E48-9E9A-8ADD532E12B5}" type="pres">
      <dgm:prSet presAssocID="{FAD5B631-4494-4DD4-88A8-CF3A7D00EE4D}" presName="level2Shape" presStyleLbl="node3" presStyleIdx="0" presStyleCnt="4"/>
      <dgm:spPr/>
    </dgm:pt>
    <dgm:pt modelId="{4E46A92A-DB88-48E7-A8F2-8C59DC5757B9}" type="pres">
      <dgm:prSet presAssocID="{FAD5B631-4494-4DD4-88A8-CF3A7D00EE4D}" presName="hierChild3" presStyleCnt="0"/>
      <dgm:spPr/>
    </dgm:pt>
    <dgm:pt modelId="{BB2AB26C-B761-4690-9793-1097033B0C64}" type="pres">
      <dgm:prSet presAssocID="{25DB181C-5C52-4604-A040-601F54655E90}" presName="Name19" presStyleLbl="parChTrans1D2" presStyleIdx="1" presStyleCnt="6"/>
      <dgm:spPr/>
    </dgm:pt>
    <dgm:pt modelId="{B548E48D-3BFE-44C1-9C0C-3B3EC3C4E8B5}" type="pres">
      <dgm:prSet presAssocID="{E5DC1C2D-42FF-4E11-A056-CC69C7550B90}" presName="Name21" presStyleCnt="0"/>
      <dgm:spPr/>
    </dgm:pt>
    <dgm:pt modelId="{086C0985-86BE-4786-A873-327663210750}" type="pres">
      <dgm:prSet presAssocID="{E5DC1C2D-42FF-4E11-A056-CC69C7550B90}" presName="level2Shape" presStyleLbl="node2" presStyleIdx="1" presStyleCnt="6" custLinFactNeighborX="-13705" custLinFactNeighborY="-782"/>
      <dgm:spPr/>
    </dgm:pt>
    <dgm:pt modelId="{44CA0902-8E18-4050-9EA7-A049BB7F2F31}" type="pres">
      <dgm:prSet presAssocID="{E5DC1C2D-42FF-4E11-A056-CC69C7550B90}" presName="hierChild3" presStyleCnt="0"/>
      <dgm:spPr/>
    </dgm:pt>
    <dgm:pt modelId="{DB105347-7A72-4D05-A3FD-9D567EA7B617}" type="pres">
      <dgm:prSet presAssocID="{93D8A347-73E7-49FC-9515-CF7D768492FE}" presName="Name19" presStyleLbl="parChTrans1D3" presStyleIdx="1" presStyleCnt="4"/>
      <dgm:spPr/>
    </dgm:pt>
    <dgm:pt modelId="{5DDDB919-7D83-488A-82CF-2E1EA33C7A58}" type="pres">
      <dgm:prSet presAssocID="{E7A1E6F2-97D4-4D1E-82C8-574FFAD11CA4}" presName="Name21" presStyleCnt="0"/>
      <dgm:spPr/>
    </dgm:pt>
    <dgm:pt modelId="{00D7A598-5781-4F9B-ADDE-E639BBFA9A3B}" type="pres">
      <dgm:prSet presAssocID="{E7A1E6F2-97D4-4D1E-82C8-574FFAD11CA4}" presName="level2Shape" presStyleLbl="node3" presStyleIdx="1" presStyleCnt="4" custScaleY="101261" custLinFactNeighborX="-14095" custLinFactNeighborY="894"/>
      <dgm:spPr/>
    </dgm:pt>
    <dgm:pt modelId="{96FBACCA-E653-4F8C-9448-7651C141F130}" type="pres">
      <dgm:prSet presAssocID="{E7A1E6F2-97D4-4D1E-82C8-574FFAD11CA4}" presName="hierChild3" presStyleCnt="0"/>
      <dgm:spPr/>
    </dgm:pt>
    <dgm:pt modelId="{EFF858BB-0D02-402C-BB7B-062B5BB1A87A}" type="pres">
      <dgm:prSet presAssocID="{EE5C44D3-5C6C-4BC0-ABF7-A953CF3659D1}" presName="Name19" presStyleLbl="parChTrans1D2" presStyleIdx="2" presStyleCnt="6"/>
      <dgm:spPr/>
    </dgm:pt>
    <dgm:pt modelId="{85B0D628-28CB-4FD1-B0C2-429F61EE01D4}" type="pres">
      <dgm:prSet presAssocID="{A0114F0D-4E9C-4C91-BCAA-D5813727C66C}" presName="Name21" presStyleCnt="0"/>
      <dgm:spPr/>
    </dgm:pt>
    <dgm:pt modelId="{48DEF055-C8FD-483A-BD11-90B6E27FE506}" type="pres">
      <dgm:prSet presAssocID="{A0114F0D-4E9C-4C91-BCAA-D5813727C66C}" presName="level2Shape" presStyleLbl="node2" presStyleIdx="2" presStyleCnt="6" custLinFactNeighborX="7563"/>
      <dgm:spPr/>
    </dgm:pt>
    <dgm:pt modelId="{B6D900B0-E31B-495E-8439-8BE0814D5757}" type="pres">
      <dgm:prSet presAssocID="{A0114F0D-4E9C-4C91-BCAA-D5813727C66C}" presName="hierChild3" presStyleCnt="0"/>
      <dgm:spPr/>
    </dgm:pt>
    <dgm:pt modelId="{D1150B45-491A-450B-B852-E32F4080219C}" type="pres">
      <dgm:prSet presAssocID="{B54C0C9E-EA71-436A-83C1-EC2285F49618}" presName="Name19" presStyleLbl="parChTrans1D2" presStyleIdx="3" presStyleCnt="6"/>
      <dgm:spPr/>
    </dgm:pt>
    <dgm:pt modelId="{3FD285FA-E305-4F82-82DA-50E0C119A7AD}" type="pres">
      <dgm:prSet presAssocID="{E720BC7D-F226-4CC2-BEBC-FB5591AC8AAB}" presName="Name21" presStyleCnt="0"/>
      <dgm:spPr/>
    </dgm:pt>
    <dgm:pt modelId="{4EB46AF4-EA58-477A-AED8-098839307DCE}" type="pres">
      <dgm:prSet presAssocID="{E720BC7D-F226-4CC2-BEBC-FB5591AC8AAB}" presName="level2Shape" presStyleLbl="node2" presStyleIdx="3" presStyleCnt="6"/>
      <dgm:spPr/>
    </dgm:pt>
    <dgm:pt modelId="{1D114FA7-3646-46EF-B131-5764C0B73DD5}" type="pres">
      <dgm:prSet presAssocID="{E720BC7D-F226-4CC2-BEBC-FB5591AC8AAB}" presName="hierChild3" presStyleCnt="0"/>
      <dgm:spPr/>
    </dgm:pt>
    <dgm:pt modelId="{F376CFD0-71AA-4E5C-AD1B-E07561A99BCD}" type="pres">
      <dgm:prSet presAssocID="{6C29594E-372B-436D-977F-753B75EE1488}" presName="Name19" presStyleLbl="parChTrans1D3" presStyleIdx="2" presStyleCnt="4"/>
      <dgm:spPr/>
    </dgm:pt>
    <dgm:pt modelId="{B06024A3-EC8F-4FA7-A81D-F90AD5CE57FD}" type="pres">
      <dgm:prSet presAssocID="{8793EF77-FA42-46BE-8E0C-6B2FE06D86BD}" presName="Name21" presStyleCnt="0"/>
      <dgm:spPr/>
    </dgm:pt>
    <dgm:pt modelId="{70345303-361E-4D32-9A88-AAE17EAD7785}" type="pres">
      <dgm:prSet presAssocID="{8793EF77-FA42-46BE-8E0C-6B2FE06D86BD}" presName="level2Shape" presStyleLbl="node3" presStyleIdx="2" presStyleCnt="4"/>
      <dgm:spPr/>
    </dgm:pt>
    <dgm:pt modelId="{6157AFE4-7476-462F-B67A-E56B717CE75F}" type="pres">
      <dgm:prSet presAssocID="{8793EF77-FA42-46BE-8E0C-6B2FE06D86BD}" presName="hierChild3" presStyleCnt="0"/>
      <dgm:spPr/>
    </dgm:pt>
    <dgm:pt modelId="{E375BA60-CA02-481C-9BC7-D879E2364612}" type="pres">
      <dgm:prSet presAssocID="{861DD069-CAED-4DBE-A344-6C50BDD50348}" presName="Name19" presStyleLbl="parChTrans1D2" presStyleIdx="4" presStyleCnt="6"/>
      <dgm:spPr/>
    </dgm:pt>
    <dgm:pt modelId="{F31D1199-7334-4708-BB23-C4A080FE57D6}" type="pres">
      <dgm:prSet presAssocID="{9ACA8B0C-CB77-41EF-96D9-A9B7BB804916}" presName="Name21" presStyleCnt="0"/>
      <dgm:spPr/>
    </dgm:pt>
    <dgm:pt modelId="{4B054596-4943-47D9-8D81-EC008583479C}" type="pres">
      <dgm:prSet presAssocID="{9ACA8B0C-CB77-41EF-96D9-A9B7BB804916}" presName="level2Shape" presStyleLbl="node2" presStyleIdx="4" presStyleCnt="6"/>
      <dgm:spPr/>
    </dgm:pt>
    <dgm:pt modelId="{923E0DEC-D094-4D0D-805E-EDFB4E12E3D2}" type="pres">
      <dgm:prSet presAssocID="{9ACA8B0C-CB77-41EF-96D9-A9B7BB804916}" presName="hierChild3" presStyleCnt="0"/>
      <dgm:spPr/>
    </dgm:pt>
    <dgm:pt modelId="{B5676C14-8A96-4F40-B223-109F8950BA23}" type="pres">
      <dgm:prSet presAssocID="{319511F8-175F-4685-AFC5-BD1CBBFA2D73}" presName="Name19" presStyleLbl="parChTrans1D2" presStyleIdx="5" presStyleCnt="6"/>
      <dgm:spPr/>
    </dgm:pt>
    <dgm:pt modelId="{83647CBD-8F0B-4BDE-B2E1-66151607A0FA}" type="pres">
      <dgm:prSet presAssocID="{9F4428C0-1621-4779-ADC8-7479DCAC919A}" presName="Name21" presStyleCnt="0"/>
      <dgm:spPr/>
    </dgm:pt>
    <dgm:pt modelId="{AE3A06FD-9A26-414A-A9AD-B7BE12FC5189}" type="pres">
      <dgm:prSet presAssocID="{9F4428C0-1621-4779-ADC8-7479DCAC919A}" presName="level2Shape" presStyleLbl="node2" presStyleIdx="5" presStyleCnt="6" custLinFactNeighborX="-17903" custLinFactNeighborY="-6714"/>
      <dgm:spPr/>
    </dgm:pt>
    <dgm:pt modelId="{1745E313-E788-4003-BEE4-6033D50EC56B}" type="pres">
      <dgm:prSet presAssocID="{9F4428C0-1621-4779-ADC8-7479DCAC919A}" presName="hierChild3" presStyleCnt="0"/>
      <dgm:spPr/>
    </dgm:pt>
    <dgm:pt modelId="{46C31419-9A56-4808-B869-6B7BC18FE752}" type="pres">
      <dgm:prSet presAssocID="{FD117A87-1952-4733-ADCB-60037FFA4AD0}" presName="Name19" presStyleLbl="parChTrans1D3" presStyleIdx="3" presStyleCnt="4"/>
      <dgm:spPr/>
    </dgm:pt>
    <dgm:pt modelId="{090C19ED-F74F-41C2-9317-66EB9D43B678}" type="pres">
      <dgm:prSet presAssocID="{A1159DA7-E122-49FD-B908-B52E2EDF687A}" presName="Name21" presStyleCnt="0"/>
      <dgm:spPr/>
    </dgm:pt>
    <dgm:pt modelId="{00B38810-78BC-45B5-A95B-4A8F7CD6EC84}" type="pres">
      <dgm:prSet presAssocID="{A1159DA7-E122-49FD-B908-B52E2EDF687A}" presName="level2Shape" presStyleLbl="node3" presStyleIdx="3" presStyleCnt="4" custLinFactNeighborX="-15346" custLinFactNeighborY="-3836"/>
      <dgm:spPr/>
    </dgm:pt>
    <dgm:pt modelId="{A91A005E-5265-4902-A690-DA7AC861B716}" type="pres">
      <dgm:prSet presAssocID="{A1159DA7-E122-49FD-B908-B52E2EDF687A}" presName="hierChild3" presStyleCnt="0"/>
      <dgm:spPr/>
    </dgm:pt>
    <dgm:pt modelId="{E3A9EEC9-8CD9-47D4-8F29-009111321A45}" type="pres">
      <dgm:prSet presAssocID="{E003C794-0538-4C0D-A1B6-BCFFA6A10507}" presName="bgShapesFlow" presStyleCnt="0"/>
      <dgm:spPr/>
    </dgm:pt>
  </dgm:ptLst>
  <dgm:cxnLst>
    <dgm:cxn modelId="{C0A19202-AF94-4748-9909-9D06732828A8}" srcId="{E003C794-0538-4C0D-A1B6-BCFFA6A10507}" destId="{21836DE7-5BA7-4DD8-A45F-55135E398E80}" srcOrd="0" destOrd="0" parTransId="{4860B8C5-B5E2-466C-A76B-95F785DCF215}" sibTransId="{104B3A28-1ECE-468D-89A3-0B71F04AAE61}"/>
    <dgm:cxn modelId="{26CC3208-3247-4570-AD16-71D4B5305AE2}" type="presOf" srcId="{861DD069-CAED-4DBE-A344-6C50BDD50348}" destId="{E375BA60-CA02-481C-9BC7-D879E2364612}" srcOrd="0" destOrd="0" presId="urn:microsoft.com/office/officeart/2005/8/layout/hierarchy6"/>
    <dgm:cxn modelId="{DB616213-7EB5-48D7-8AC0-446BC3A188B3}" type="presOf" srcId="{FAD5B631-4494-4DD4-88A8-CF3A7D00EE4D}" destId="{27229555-E257-4E48-9E9A-8ADD532E12B5}" srcOrd="0" destOrd="0" presId="urn:microsoft.com/office/officeart/2005/8/layout/hierarchy6"/>
    <dgm:cxn modelId="{71DB2014-04F8-4D85-AE04-0006BD49DE5A}" srcId="{E720BC7D-F226-4CC2-BEBC-FB5591AC8AAB}" destId="{8793EF77-FA42-46BE-8E0C-6B2FE06D86BD}" srcOrd="0" destOrd="0" parTransId="{6C29594E-372B-436D-977F-753B75EE1488}" sibTransId="{8007E5F7-8EC4-48A8-95AE-56908B5ACCE5}"/>
    <dgm:cxn modelId="{E0FA2815-F71F-40C5-B301-5ED41C497E33}" type="presOf" srcId="{EE5C44D3-5C6C-4BC0-ABF7-A953CF3659D1}" destId="{EFF858BB-0D02-402C-BB7B-062B5BB1A87A}" srcOrd="0" destOrd="0" presId="urn:microsoft.com/office/officeart/2005/8/layout/hierarchy6"/>
    <dgm:cxn modelId="{CB60DF18-C801-4DF3-A066-23837E35AA9A}" srcId="{21836DE7-5BA7-4DD8-A45F-55135E398E80}" destId="{551D6121-BBB6-49C0-911E-67C057E15745}" srcOrd="0" destOrd="0" parTransId="{3C76A6EE-0C00-4169-9A40-115808A8613F}" sibTransId="{3D67D94B-12B0-447F-BA41-285C48F4C467}"/>
    <dgm:cxn modelId="{CFE04119-449F-4946-A3AA-20DDB2A7D1C7}" srcId="{21836DE7-5BA7-4DD8-A45F-55135E398E80}" destId="{9F4428C0-1621-4779-ADC8-7479DCAC919A}" srcOrd="5" destOrd="0" parTransId="{319511F8-175F-4685-AFC5-BD1CBBFA2D73}" sibTransId="{0588ED65-0430-4CDD-88B1-3891C3688D6A}"/>
    <dgm:cxn modelId="{1E772E2C-1CDB-4704-9772-253321401F33}" type="presOf" srcId="{551D6121-BBB6-49C0-911E-67C057E15745}" destId="{44D3DEC5-C2A0-4C23-80FE-9C1E4A352151}" srcOrd="0" destOrd="0" presId="urn:microsoft.com/office/officeart/2005/8/layout/hierarchy6"/>
    <dgm:cxn modelId="{3BD10134-6EDC-45A6-9FC5-B2603B22A84C}" srcId="{21836DE7-5BA7-4DD8-A45F-55135E398E80}" destId="{9ACA8B0C-CB77-41EF-96D9-A9B7BB804916}" srcOrd="4" destOrd="0" parTransId="{861DD069-CAED-4DBE-A344-6C50BDD50348}" sibTransId="{478F4067-F3C9-48E2-BF6E-BAE5EAA893CC}"/>
    <dgm:cxn modelId="{3A5E943C-BB0D-4144-80DA-BA86BA0E943C}" type="presOf" srcId="{A0114F0D-4E9C-4C91-BCAA-D5813727C66C}" destId="{48DEF055-C8FD-483A-BD11-90B6E27FE506}" srcOrd="0" destOrd="0" presId="urn:microsoft.com/office/officeart/2005/8/layout/hierarchy6"/>
    <dgm:cxn modelId="{40628A5B-82ED-45A6-A537-D91B56160845}" type="presOf" srcId="{21836DE7-5BA7-4DD8-A45F-55135E398E80}" destId="{7A1C1A36-A99C-4036-82C2-6573ED38C1C1}" srcOrd="0" destOrd="0" presId="urn:microsoft.com/office/officeart/2005/8/layout/hierarchy6"/>
    <dgm:cxn modelId="{B5CEBA5F-D00E-4C24-A4AC-9D7A951E3513}" type="presOf" srcId="{FD2D193A-A365-401A-B6C6-9768888BFA40}" destId="{3E38CE07-1CFE-4072-A71B-714F68BDE9E6}" srcOrd="0" destOrd="0" presId="urn:microsoft.com/office/officeart/2005/8/layout/hierarchy6"/>
    <dgm:cxn modelId="{654CDE4A-DB70-4BA2-96A6-2BDF1253DDD7}" type="presOf" srcId="{E003C794-0538-4C0D-A1B6-BCFFA6A10507}" destId="{B0065F82-9DBF-4CF4-BD0C-97D7C7A14BD6}" srcOrd="0" destOrd="0" presId="urn:microsoft.com/office/officeart/2005/8/layout/hierarchy6"/>
    <dgm:cxn modelId="{B7F9384B-CD13-4B28-893E-1EDC13AAB484}" srcId="{E5DC1C2D-42FF-4E11-A056-CC69C7550B90}" destId="{E7A1E6F2-97D4-4D1E-82C8-574FFAD11CA4}" srcOrd="0" destOrd="0" parTransId="{93D8A347-73E7-49FC-9515-CF7D768492FE}" sibTransId="{5491CD9D-CEFD-4AED-9BB7-2027B48BD5EE}"/>
    <dgm:cxn modelId="{322A8772-5CE6-4015-9E55-E47184666214}" type="presOf" srcId="{8793EF77-FA42-46BE-8E0C-6B2FE06D86BD}" destId="{70345303-361E-4D32-9A88-AAE17EAD7785}" srcOrd="0" destOrd="0" presId="urn:microsoft.com/office/officeart/2005/8/layout/hierarchy6"/>
    <dgm:cxn modelId="{70B1237B-5CD4-4021-B31B-BD994EC62410}" type="presOf" srcId="{319511F8-175F-4685-AFC5-BD1CBBFA2D73}" destId="{B5676C14-8A96-4F40-B223-109F8950BA23}" srcOrd="0" destOrd="0" presId="urn:microsoft.com/office/officeart/2005/8/layout/hierarchy6"/>
    <dgm:cxn modelId="{27370386-158C-4DFB-8BC7-C898F153C441}" type="presOf" srcId="{E7A1E6F2-97D4-4D1E-82C8-574FFAD11CA4}" destId="{00D7A598-5781-4F9B-ADDE-E639BBFA9A3B}" srcOrd="0" destOrd="0" presId="urn:microsoft.com/office/officeart/2005/8/layout/hierarchy6"/>
    <dgm:cxn modelId="{E7E9C68F-F7F9-4615-8096-DDF06A087A4F}" type="presOf" srcId="{E5DC1C2D-42FF-4E11-A056-CC69C7550B90}" destId="{086C0985-86BE-4786-A873-327663210750}" srcOrd="0" destOrd="0" presId="urn:microsoft.com/office/officeart/2005/8/layout/hierarchy6"/>
    <dgm:cxn modelId="{EC6773A0-A457-4956-9C4A-B4F2B414F563}" srcId="{21836DE7-5BA7-4DD8-A45F-55135E398E80}" destId="{E720BC7D-F226-4CC2-BEBC-FB5591AC8AAB}" srcOrd="3" destOrd="0" parTransId="{B54C0C9E-EA71-436A-83C1-EC2285F49618}" sibTransId="{B30ADE11-D5D0-462C-BB67-854496A73368}"/>
    <dgm:cxn modelId="{56753AAF-AB39-4C24-A132-3FBFF7EC0C80}" type="presOf" srcId="{A1159DA7-E122-49FD-B908-B52E2EDF687A}" destId="{00B38810-78BC-45B5-A95B-4A8F7CD6EC84}" srcOrd="0" destOrd="0" presId="urn:microsoft.com/office/officeart/2005/8/layout/hierarchy6"/>
    <dgm:cxn modelId="{A1422FB0-5B12-44F3-ABF9-EA66BC05C3C3}" srcId="{551D6121-BBB6-49C0-911E-67C057E15745}" destId="{FAD5B631-4494-4DD4-88A8-CF3A7D00EE4D}" srcOrd="0" destOrd="0" parTransId="{FD2D193A-A365-401A-B6C6-9768888BFA40}" sibTransId="{5A8EFA8B-0B93-4F08-99B8-BE552F9F4CA0}"/>
    <dgm:cxn modelId="{72652EB5-33A5-4B0F-974E-93D287255D4C}" type="presOf" srcId="{25DB181C-5C52-4604-A040-601F54655E90}" destId="{BB2AB26C-B761-4690-9793-1097033B0C64}" srcOrd="0" destOrd="0" presId="urn:microsoft.com/office/officeart/2005/8/layout/hierarchy6"/>
    <dgm:cxn modelId="{70A156B7-312D-40ED-8263-C7D05BB95C01}" type="presOf" srcId="{FD117A87-1952-4733-ADCB-60037FFA4AD0}" destId="{46C31419-9A56-4808-B869-6B7BC18FE752}" srcOrd="0" destOrd="0" presId="urn:microsoft.com/office/officeart/2005/8/layout/hierarchy6"/>
    <dgm:cxn modelId="{D96A2ABB-CE54-4AF4-99F3-E9AD0B9E8927}" type="presOf" srcId="{9ACA8B0C-CB77-41EF-96D9-A9B7BB804916}" destId="{4B054596-4943-47D9-8D81-EC008583479C}" srcOrd="0" destOrd="0" presId="urn:microsoft.com/office/officeart/2005/8/layout/hierarchy6"/>
    <dgm:cxn modelId="{58655BBF-09E0-4D05-960F-1BA9F5C11D06}" type="presOf" srcId="{3C76A6EE-0C00-4169-9A40-115808A8613F}" destId="{0DDF676B-64CA-443C-893D-0FF9E886EB75}" srcOrd="0" destOrd="0" presId="urn:microsoft.com/office/officeart/2005/8/layout/hierarchy6"/>
    <dgm:cxn modelId="{1E582DD7-63D5-43F2-A034-6D03260BE575}" srcId="{21836DE7-5BA7-4DD8-A45F-55135E398E80}" destId="{E5DC1C2D-42FF-4E11-A056-CC69C7550B90}" srcOrd="1" destOrd="0" parTransId="{25DB181C-5C52-4604-A040-601F54655E90}" sibTransId="{F3AE7B70-DE48-4F9E-8EF0-92D019956931}"/>
    <dgm:cxn modelId="{6F54B1DA-C0E7-4F06-96EB-493E461231E9}" srcId="{21836DE7-5BA7-4DD8-A45F-55135E398E80}" destId="{A0114F0D-4E9C-4C91-BCAA-D5813727C66C}" srcOrd="2" destOrd="0" parTransId="{EE5C44D3-5C6C-4BC0-ABF7-A953CF3659D1}" sibTransId="{B9022EEE-8BA9-448F-B70A-BEF3CE6E9351}"/>
    <dgm:cxn modelId="{93B2CFDA-7F27-471F-A261-BD7CAC8D5A60}" type="presOf" srcId="{E720BC7D-F226-4CC2-BEBC-FB5591AC8AAB}" destId="{4EB46AF4-EA58-477A-AED8-098839307DCE}" srcOrd="0" destOrd="0" presId="urn:microsoft.com/office/officeart/2005/8/layout/hierarchy6"/>
    <dgm:cxn modelId="{4694ADE3-D1AF-48E6-8FD4-17C1C9317C84}" type="presOf" srcId="{6C29594E-372B-436D-977F-753B75EE1488}" destId="{F376CFD0-71AA-4E5C-AD1B-E07561A99BCD}" srcOrd="0" destOrd="0" presId="urn:microsoft.com/office/officeart/2005/8/layout/hierarchy6"/>
    <dgm:cxn modelId="{772DA1E7-565C-4D24-8D0A-C9A297FE71D5}" srcId="{9F4428C0-1621-4779-ADC8-7479DCAC919A}" destId="{A1159DA7-E122-49FD-B908-B52E2EDF687A}" srcOrd="0" destOrd="0" parTransId="{FD117A87-1952-4733-ADCB-60037FFA4AD0}" sibTransId="{AEF6BAA1-00F2-406A-AF0C-455336974261}"/>
    <dgm:cxn modelId="{A8E445EB-D804-4914-A19D-8A62930C5F24}" type="presOf" srcId="{9F4428C0-1621-4779-ADC8-7479DCAC919A}" destId="{AE3A06FD-9A26-414A-A9AD-B7BE12FC5189}" srcOrd="0" destOrd="0" presId="urn:microsoft.com/office/officeart/2005/8/layout/hierarchy6"/>
    <dgm:cxn modelId="{B82BB0F7-2AF4-4E96-BD0E-EE72AA96C783}" type="presOf" srcId="{93D8A347-73E7-49FC-9515-CF7D768492FE}" destId="{DB105347-7A72-4D05-A3FD-9D567EA7B617}" srcOrd="0" destOrd="0" presId="urn:microsoft.com/office/officeart/2005/8/layout/hierarchy6"/>
    <dgm:cxn modelId="{A5B0C3FE-C26A-4212-949B-D550896C58FD}" type="presOf" srcId="{B54C0C9E-EA71-436A-83C1-EC2285F49618}" destId="{D1150B45-491A-450B-B852-E32F4080219C}" srcOrd="0" destOrd="0" presId="urn:microsoft.com/office/officeart/2005/8/layout/hierarchy6"/>
    <dgm:cxn modelId="{823F75CE-9EB5-40C7-87AE-99EFFFE74324}" type="presParOf" srcId="{B0065F82-9DBF-4CF4-BD0C-97D7C7A14BD6}" destId="{632797CB-637E-4AB3-A131-4203EE8F1A54}" srcOrd="0" destOrd="0" presId="urn:microsoft.com/office/officeart/2005/8/layout/hierarchy6"/>
    <dgm:cxn modelId="{C1D30C71-3663-4AB6-9455-30F11B9F2047}" type="presParOf" srcId="{632797CB-637E-4AB3-A131-4203EE8F1A54}" destId="{01659FF0-F8DE-402F-A73B-4C0977222B41}" srcOrd="0" destOrd="0" presId="urn:microsoft.com/office/officeart/2005/8/layout/hierarchy6"/>
    <dgm:cxn modelId="{CC234B23-A796-4794-8BB9-F6A70588C078}" type="presParOf" srcId="{01659FF0-F8DE-402F-A73B-4C0977222B41}" destId="{A681DF61-AF7A-450A-B36A-35CF212C58D3}" srcOrd="0" destOrd="0" presId="urn:microsoft.com/office/officeart/2005/8/layout/hierarchy6"/>
    <dgm:cxn modelId="{887CCD39-BCD4-411A-80B4-5FD3C719EB95}" type="presParOf" srcId="{A681DF61-AF7A-450A-B36A-35CF212C58D3}" destId="{7A1C1A36-A99C-4036-82C2-6573ED38C1C1}" srcOrd="0" destOrd="0" presId="urn:microsoft.com/office/officeart/2005/8/layout/hierarchy6"/>
    <dgm:cxn modelId="{15926633-F14C-4536-8654-BEA11494531C}" type="presParOf" srcId="{A681DF61-AF7A-450A-B36A-35CF212C58D3}" destId="{E44D598E-0EE1-4863-9DFD-5F2F302699E1}" srcOrd="1" destOrd="0" presId="urn:microsoft.com/office/officeart/2005/8/layout/hierarchy6"/>
    <dgm:cxn modelId="{245D0701-9494-4B7C-BDD9-3BEABFF651A4}" type="presParOf" srcId="{E44D598E-0EE1-4863-9DFD-5F2F302699E1}" destId="{0DDF676B-64CA-443C-893D-0FF9E886EB75}" srcOrd="0" destOrd="0" presId="urn:microsoft.com/office/officeart/2005/8/layout/hierarchy6"/>
    <dgm:cxn modelId="{0BCE3298-BDE1-4D4F-9CCF-1F08A1BE24F2}" type="presParOf" srcId="{E44D598E-0EE1-4863-9DFD-5F2F302699E1}" destId="{BC62281A-6BFE-4BEA-9AD9-D3234060105D}" srcOrd="1" destOrd="0" presId="urn:microsoft.com/office/officeart/2005/8/layout/hierarchy6"/>
    <dgm:cxn modelId="{954F1A58-9D7A-4495-8D26-FB91CCBB20D3}" type="presParOf" srcId="{BC62281A-6BFE-4BEA-9AD9-D3234060105D}" destId="{44D3DEC5-C2A0-4C23-80FE-9C1E4A352151}" srcOrd="0" destOrd="0" presId="urn:microsoft.com/office/officeart/2005/8/layout/hierarchy6"/>
    <dgm:cxn modelId="{BA21A6BC-9D23-42E6-858F-0A4A5DC3D0FD}" type="presParOf" srcId="{BC62281A-6BFE-4BEA-9AD9-D3234060105D}" destId="{BD9B7BD7-5B55-46E1-9463-339914964F50}" srcOrd="1" destOrd="0" presId="urn:microsoft.com/office/officeart/2005/8/layout/hierarchy6"/>
    <dgm:cxn modelId="{7EB4B02A-726A-447F-BC9F-AF9ABE10A1CD}" type="presParOf" srcId="{BD9B7BD7-5B55-46E1-9463-339914964F50}" destId="{3E38CE07-1CFE-4072-A71B-714F68BDE9E6}" srcOrd="0" destOrd="0" presId="urn:microsoft.com/office/officeart/2005/8/layout/hierarchy6"/>
    <dgm:cxn modelId="{A56213F4-AE44-4261-B10C-126D4C0FC9AC}" type="presParOf" srcId="{BD9B7BD7-5B55-46E1-9463-339914964F50}" destId="{28DC1DD6-F6BE-4FD4-9551-FD0C4C3CFA87}" srcOrd="1" destOrd="0" presId="urn:microsoft.com/office/officeart/2005/8/layout/hierarchy6"/>
    <dgm:cxn modelId="{B55D411C-ADD8-4F3A-A5AE-00210DFB9CDD}" type="presParOf" srcId="{28DC1DD6-F6BE-4FD4-9551-FD0C4C3CFA87}" destId="{27229555-E257-4E48-9E9A-8ADD532E12B5}" srcOrd="0" destOrd="0" presId="urn:microsoft.com/office/officeart/2005/8/layout/hierarchy6"/>
    <dgm:cxn modelId="{89C9A242-1542-4295-8ECE-77CAE88A95FA}" type="presParOf" srcId="{28DC1DD6-F6BE-4FD4-9551-FD0C4C3CFA87}" destId="{4E46A92A-DB88-48E7-A8F2-8C59DC5757B9}" srcOrd="1" destOrd="0" presId="urn:microsoft.com/office/officeart/2005/8/layout/hierarchy6"/>
    <dgm:cxn modelId="{3915A633-7219-4835-AB7C-EAAA483C21F3}" type="presParOf" srcId="{E44D598E-0EE1-4863-9DFD-5F2F302699E1}" destId="{BB2AB26C-B761-4690-9793-1097033B0C64}" srcOrd="2" destOrd="0" presId="urn:microsoft.com/office/officeart/2005/8/layout/hierarchy6"/>
    <dgm:cxn modelId="{B2A2FFA7-DD7D-4FA6-B496-EDD459C274F5}" type="presParOf" srcId="{E44D598E-0EE1-4863-9DFD-5F2F302699E1}" destId="{B548E48D-3BFE-44C1-9C0C-3B3EC3C4E8B5}" srcOrd="3" destOrd="0" presId="urn:microsoft.com/office/officeart/2005/8/layout/hierarchy6"/>
    <dgm:cxn modelId="{C1789791-7216-4383-B4F3-F24B11982441}" type="presParOf" srcId="{B548E48D-3BFE-44C1-9C0C-3B3EC3C4E8B5}" destId="{086C0985-86BE-4786-A873-327663210750}" srcOrd="0" destOrd="0" presId="urn:microsoft.com/office/officeart/2005/8/layout/hierarchy6"/>
    <dgm:cxn modelId="{3DB40920-9AF9-41B4-9A48-EA0C9A1D302C}" type="presParOf" srcId="{B548E48D-3BFE-44C1-9C0C-3B3EC3C4E8B5}" destId="{44CA0902-8E18-4050-9EA7-A049BB7F2F31}" srcOrd="1" destOrd="0" presId="urn:microsoft.com/office/officeart/2005/8/layout/hierarchy6"/>
    <dgm:cxn modelId="{4FEAD54C-E8F7-4707-9C7C-3A2E8BCE5D46}" type="presParOf" srcId="{44CA0902-8E18-4050-9EA7-A049BB7F2F31}" destId="{DB105347-7A72-4D05-A3FD-9D567EA7B617}" srcOrd="0" destOrd="0" presId="urn:microsoft.com/office/officeart/2005/8/layout/hierarchy6"/>
    <dgm:cxn modelId="{3016ED70-6B10-45AB-AA66-1D018F937DC5}" type="presParOf" srcId="{44CA0902-8E18-4050-9EA7-A049BB7F2F31}" destId="{5DDDB919-7D83-488A-82CF-2E1EA33C7A58}" srcOrd="1" destOrd="0" presId="urn:microsoft.com/office/officeart/2005/8/layout/hierarchy6"/>
    <dgm:cxn modelId="{DFAAF14E-F46E-4A83-B3B9-00A8FDEC1B23}" type="presParOf" srcId="{5DDDB919-7D83-488A-82CF-2E1EA33C7A58}" destId="{00D7A598-5781-4F9B-ADDE-E639BBFA9A3B}" srcOrd="0" destOrd="0" presId="urn:microsoft.com/office/officeart/2005/8/layout/hierarchy6"/>
    <dgm:cxn modelId="{0E45F3B0-3B5E-4D4F-98DE-773DDB2CF9B8}" type="presParOf" srcId="{5DDDB919-7D83-488A-82CF-2E1EA33C7A58}" destId="{96FBACCA-E653-4F8C-9448-7651C141F130}" srcOrd="1" destOrd="0" presId="urn:microsoft.com/office/officeart/2005/8/layout/hierarchy6"/>
    <dgm:cxn modelId="{2230C9D3-0FD7-49A4-92C8-F473135E2035}" type="presParOf" srcId="{E44D598E-0EE1-4863-9DFD-5F2F302699E1}" destId="{EFF858BB-0D02-402C-BB7B-062B5BB1A87A}" srcOrd="4" destOrd="0" presId="urn:microsoft.com/office/officeart/2005/8/layout/hierarchy6"/>
    <dgm:cxn modelId="{C895A75F-93CA-4CB8-B1E6-9D572134D27B}" type="presParOf" srcId="{E44D598E-0EE1-4863-9DFD-5F2F302699E1}" destId="{85B0D628-28CB-4FD1-B0C2-429F61EE01D4}" srcOrd="5" destOrd="0" presId="urn:microsoft.com/office/officeart/2005/8/layout/hierarchy6"/>
    <dgm:cxn modelId="{E5047E4F-4E6F-4543-88E8-87AE887022AD}" type="presParOf" srcId="{85B0D628-28CB-4FD1-B0C2-429F61EE01D4}" destId="{48DEF055-C8FD-483A-BD11-90B6E27FE506}" srcOrd="0" destOrd="0" presId="urn:microsoft.com/office/officeart/2005/8/layout/hierarchy6"/>
    <dgm:cxn modelId="{B6301EDC-4171-43E0-AB52-094410E08890}" type="presParOf" srcId="{85B0D628-28CB-4FD1-B0C2-429F61EE01D4}" destId="{B6D900B0-E31B-495E-8439-8BE0814D5757}" srcOrd="1" destOrd="0" presId="urn:microsoft.com/office/officeart/2005/8/layout/hierarchy6"/>
    <dgm:cxn modelId="{B04614D6-3F03-4B99-A165-63F16EA06B01}" type="presParOf" srcId="{E44D598E-0EE1-4863-9DFD-5F2F302699E1}" destId="{D1150B45-491A-450B-B852-E32F4080219C}" srcOrd="6" destOrd="0" presId="urn:microsoft.com/office/officeart/2005/8/layout/hierarchy6"/>
    <dgm:cxn modelId="{E7AEDEE1-C804-4D17-9A07-6E6588BD669A}" type="presParOf" srcId="{E44D598E-0EE1-4863-9DFD-5F2F302699E1}" destId="{3FD285FA-E305-4F82-82DA-50E0C119A7AD}" srcOrd="7" destOrd="0" presId="urn:microsoft.com/office/officeart/2005/8/layout/hierarchy6"/>
    <dgm:cxn modelId="{ABAE4F95-8D96-4468-A2C2-6C7F732BEB7C}" type="presParOf" srcId="{3FD285FA-E305-4F82-82DA-50E0C119A7AD}" destId="{4EB46AF4-EA58-477A-AED8-098839307DCE}" srcOrd="0" destOrd="0" presId="urn:microsoft.com/office/officeart/2005/8/layout/hierarchy6"/>
    <dgm:cxn modelId="{DFD780E1-0E0D-4FD6-9D7C-C04ED88544B4}" type="presParOf" srcId="{3FD285FA-E305-4F82-82DA-50E0C119A7AD}" destId="{1D114FA7-3646-46EF-B131-5764C0B73DD5}" srcOrd="1" destOrd="0" presId="urn:microsoft.com/office/officeart/2005/8/layout/hierarchy6"/>
    <dgm:cxn modelId="{5A7C2197-CADB-46E6-96F6-8F658D470D3C}" type="presParOf" srcId="{1D114FA7-3646-46EF-B131-5764C0B73DD5}" destId="{F376CFD0-71AA-4E5C-AD1B-E07561A99BCD}" srcOrd="0" destOrd="0" presId="urn:microsoft.com/office/officeart/2005/8/layout/hierarchy6"/>
    <dgm:cxn modelId="{955F095B-CE28-4564-B339-EE2E2461A2EA}" type="presParOf" srcId="{1D114FA7-3646-46EF-B131-5764C0B73DD5}" destId="{B06024A3-EC8F-4FA7-A81D-F90AD5CE57FD}" srcOrd="1" destOrd="0" presId="urn:microsoft.com/office/officeart/2005/8/layout/hierarchy6"/>
    <dgm:cxn modelId="{FFBCA8E7-7703-4C10-AA68-FE0C1957583C}" type="presParOf" srcId="{B06024A3-EC8F-4FA7-A81D-F90AD5CE57FD}" destId="{70345303-361E-4D32-9A88-AAE17EAD7785}" srcOrd="0" destOrd="0" presId="urn:microsoft.com/office/officeart/2005/8/layout/hierarchy6"/>
    <dgm:cxn modelId="{E5DB342C-FBAE-4013-9D2B-971B438C35AD}" type="presParOf" srcId="{B06024A3-EC8F-4FA7-A81D-F90AD5CE57FD}" destId="{6157AFE4-7476-462F-B67A-E56B717CE75F}" srcOrd="1" destOrd="0" presId="urn:microsoft.com/office/officeart/2005/8/layout/hierarchy6"/>
    <dgm:cxn modelId="{B3DCF5C4-6D9B-4EDC-AB8B-AE7134162695}" type="presParOf" srcId="{E44D598E-0EE1-4863-9DFD-5F2F302699E1}" destId="{E375BA60-CA02-481C-9BC7-D879E2364612}" srcOrd="8" destOrd="0" presId="urn:microsoft.com/office/officeart/2005/8/layout/hierarchy6"/>
    <dgm:cxn modelId="{F6581633-FDBB-434F-AA9C-9C2EFE968FEC}" type="presParOf" srcId="{E44D598E-0EE1-4863-9DFD-5F2F302699E1}" destId="{F31D1199-7334-4708-BB23-C4A080FE57D6}" srcOrd="9" destOrd="0" presId="urn:microsoft.com/office/officeart/2005/8/layout/hierarchy6"/>
    <dgm:cxn modelId="{27D7479E-50D9-4BB3-9F0E-50D4ED32494B}" type="presParOf" srcId="{F31D1199-7334-4708-BB23-C4A080FE57D6}" destId="{4B054596-4943-47D9-8D81-EC008583479C}" srcOrd="0" destOrd="0" presId="urn:microsoft.com/office/officeart/2005/8/layout/hierarchy6"/>
    <dgm:cxn modelId="{01A1DBA6-E731-4765-A761-7CF386AF4267}" type="presParOf" srcId="{F31D1199-7334-4708-BB23-C4A080FE57D6}" destId="{923E0DEC-D094-4D0D-805E-EDFB4E12E3D2}" srcOrd="1" destOrd="0" presId="urn:microsoft.com/office/officeart/2005/8/layout/hierarchy6"/>
    <dgm:cxn modelId="{D7B87AB5-0C92-4E57-8637-570E20F456D9}" type="presParOf" srcId="{E44D598E-0EE1-4863-9DFD-5F2F302699E1}" destId="{B5676C14-8A96-4F40-B223-109F8950BA23}" srcOrd="10" destOrd="0" presId="urn:microsoft.com/office/officeart/2005/8/layout/hierarchy6"/>
    <dgm:cxn modelId="{F830D696-34B6-4912-B816-8295654A09C1}" type="presParOf" srcId="{E44D598E-0EE1-4863-9DFD-5F2F302699E1}" destId="{83647CBD-8F0B-4BDE-B2E1-66151607A0FA}" srcOrd="11" destOrd="0" presId="urn:microsoft.com/office/officeart/2005/8/layout/hierarchy6"/>
    <dgm:cxn modelId="{4155A6CE-DEA4-4C67-BE12-9BDDB741BCAC}" type="presParOf" srcId="{83647CBD-8F0B-4BDE-B2E1-66151607A0FA}" destId="{AE3A06FD-9A26-414A-A9AD-B7BE12FC5189}" srcOrd="0" destOrd="0" presId="urn:microsoft.com/office/officeart/2005/8/layout/hierarchy6"/>
    <dgm:cxn modelId="{06829D87-FEE7-4F48-BDF1-077698655577}" type="presParOf" srcId="{83647CBD-8F0B-4BDE-B2E1-66151607A0FA}" destId="{1745E313-E788-4003-BEE4-6033D50EC56B}" srcOrd="1" destOrd="0" presId="urn:microsoft.com/office/officeart/2005/8/layout/hierarchy6"/>
    <dgm:cxn modelId="{B1215DF4-CCAE-4865-BCF5-5D46C3E775F6}" type="presParOf" srcId="{1745E313-E788-4003-BEE4-6033D50EC56B}" destId="{46C31419-9A56-4808-B869-6B7BC18FE752}" srcOrd="0" destOrd="0" presId="urn:microsoft.com/office/officeart/2005/8/layout/hierarchy6"/>
    <dgm:cxn modelId="{8AC3E26E-FCB1-4396-824C-7CB85BE69C0E}" type="presParOf" srcId="{1745E313-E788-4003-BEE4-6033D50EC56B}" destId="{090C19ED-F74F-41C2-9317-66EB9D43B678}" srcOrd="1" destOrd="0" presId="urn:microsoft.com/office/officeart/2005/8/layout/hierarchy6"/>
    <dgm:cxn modelId="{B303B632-DBEC-491D-84C3-4BB5C67EF18A}" type="presParOf" srcId="{090C19ED-F74F-41C2-9317-66EB9D43B678}" destId="{00B38810-78BC-45B5-A95B-4A8F7CD6EC84}" srcOrd="0" destOrd="0" presId="urn:microsoft.com/office/officeart/2005/8/layout/hierarchy6"/>
    <dgm:cxn modelId="{8E62EFCE-E200-464F-B348-9C67DF459449}" type="presParOf" srcId="{090C19ED-F74F-41C2-9317-66EB9D43B678}" destId="{A91A005E-5265-4902-A690-DA7AC861B716}" srcOrd="1" destOrd="0" presId="urn:microsoft.com/office/officeart/2005/8/layout/hierarchy6"/>
    <dgm:cxn modelId="{F1B22FC6-AB2A-4672-97B7-B23DAFBABDE4}" type="presParOf" srcId="{B0065F82-9DBF-4CF4-BD0C-97D7C7A14BD6}" destId="{E3A9EEC9-8CD9-47D4-8F29-009111321A45}"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C1A36-A99C-4036-82C2-6573ED38C1C1}">
      <dsp:nvSpPr>
        <dsp:cNvPr id="0" name=""/>
        <dsp:cNvSpPr/>
      </dsp:nvSpPr>
      <dsp:spPr>
        <a:xfrm>
          <a:off x="4649115" y="996380"/>
          <a:ext cx="1430094" cy="95339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 lastClr="FFFFFF"/>
              </a:solidFill>
              <a:latin typeface="Century Gothic" panose="020B0502020202020204"/>
              <a:ea typeface="+mn-ea"/>
              <a:cs typeface="+mn-cs"/>
            </a:rPr>
            <a:t>Headtacher</a:t>
          </a:r>
        </a:p>
        <a:p>
          <a:pPr marL="0" lvl="0" indent="0" algn="ctr" defTabSz="533400">
            <a:lnSpc>
              <a:spcPct val="90000"/>
            </a:lnSpc>
            <a:spcBef>
              <a:spcPct val="0"/>
            </a:spcBef>
            <a:spcAft>
              <a:spcPct val="35000"/>
            </a:spcAft>
            <a:buNone/>
          </a:pPr>
          <a:r>
            <a:rPr lang="en-GB" sz="1200" kern="1200">
              <a:solidFill>
                <a:sysClr val="window" lastClr="FFFFFF"/>
              </a:solidFill>
              <a:latin typeface="Century Gothic" panose="020B0502020202020204"/>
              <a:ea typeface="+mn-ea"/>
              <a:cs typeface="+mn-cs"/>
            </a:rPr>
            <a:t>PLAC, OLA CLA</a:t>
          </a:r>
        </a:p>
      </dsp:txBody>
      <dsp:txXfrm>
        <a:off x="4677039" y="1024304"/>
        <a:ext cx="1374246" cy="897548"/>
      </dsp:txXfrm>
    </dsp:sp>
    <dsp:sp modelId="{0DDF676B-64CA-443C-893D-0FF9E886EB75}">
      <dsp:nvSpPr>
        <dsp:cNvPr id="0" name=""/>
        <dsp:cNvSpPr/>
      </dsp:nvSpPr>
      <dsp:spPr>
        <a:xfrm>
          <a:off x="716356" y="1949776"/>
          <a:ext cx="4647805" cy="381358"/>
        </a:xfrm>
        <a:custGeom>
          <a:avLst/>
          <a:gdLst/>
          <a:ahLst/>
          <a:cxnLst/>
          <a:rect l="0" t="0" r="0" b="0"/>
          <a:pathLst>
            <a:path>
              <a:moveTo>
                <a:pt x="3823882" y="0"/>
              </a:moveTo>
              <a:lnTo>
                <a:pt x="3823882" y="156877"/>
              </a:lnTo>
              <a:lnTo>
                <a:pt x="0" y="156877"/>
              </a:lnTo>
              <a:lnTo>
                <a:pt x="0" y="313754"/>
              </a:lnTo>
            </a:path>
          </a:pathLst>
        </a:custGeom>
        <a:noFill/>
        <a:ln w="15875" cap="rnd" cmpd="sng" algn="ctr">
          <a:solidFill>
            <a:srgbClr val="A5301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4D3DEC5-C2A0-4C23-80FE-9C1E4A352151}">
      <dsp:nvSpPr>
        <dsp:cNvPr id="0" name=""/>
        <dsp:cNvSpPr/>
      </dsp:nvSpPr>
      <dsp:spPr>
        <a:xfrm>
          <a:off x="1309" y="2331134"/>
          <a:ext cx="1430094" cy="95339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 lastClr="FFFFFF"/>
              </a:solidFill>
              <a:latin typeface="Century Gothic" panose="020B0502020202020204"/>
              <a:ea typeface="+mn-ea"/>
              <a:cs typeface="+mn-cs"/>
            </a:rPr>
            <a:t>Sarah Moriarty AHT  CLA</a:t>
          </a:r>
        </a:p>
      </dsp:txBody>
      <dsp:txXfrm>
        <a:off x="29233" y="2359058"/>
        <a:ext cx="1374246" cy="897548"/>
      </dsp:txXfrm>
    </dsp:sp>
    <dsp:sp modelId="{3E38CE07-1CFE-4072-A71B-714F68BDE9E6}">
      <dsp:nvSpPr>
        <dsp:cNvPr id="0" name=""/>
        <dsp:cNvSpPr/>
      </dsp:nvSpPr>
      <dsp:spPr>
        <a:xfrm>
          <a:off x="670636" y="3284530"/>
          <a:ext cx="91440" cy="381358"/>
        </a:xfrm>
        <a:custGeom>
          <a:avLst/>
          <a:gdLst/>
          <a:ahLst/>
          <a:cxnLst/>
          <a:rect l="0" t="0" r="0" b="0"/>
          <a:pathLst>
            <a:path>
              <a:moveTo>
                <a:pt x="45720" y="0"/>
              </a:moveTo>
              <a:lnTo>
                <a:pt x="45720" y="313754"/>
              </a:lnTo>
            </a:path>
          </a:pathLst>
        </a:custGeom>
        <a:noFill/>
        <a:ln w="15875" cap="rnd" cmpd="sng" algn="ctr">
          <a:solidFill>
            <a:srgbClr val="A5301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7229555-E257-4E48-9E9A-8ADD532E12B5}">
      <dsp:nvSpPr>
        <dsp:cNvPr id="0" name=""/>
        <dsp:cNvSpPr/>
      </dsp:nvSpPr>
      <dsp:spPr>
        <a:xfrm>
          <a:off x="1309" y="3665889"/>
          <a:ext cx="1430094" cy="95339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 lastClr="FFFFFF"/>
              </a:solidFill>
              <a:latin typeface="Century Gothic" panose="020B0502020202020204"/>
              <a:ea typeface="+mn-ea"/>
              <a:cs typeface="+mn-cs"/>
            </a:rPr>
            <a:t>Michelle Tyson Education Support Officer </a:t>
          </a:r>
        </a:p>
      </dsp:txBody>
      <dsp:txXfrm>
        <a:off x="29233" y="3693813"/>
        <a:ext cx="1374246" cy="897548"/>
      </dsp:txXfrm>
    </dsp:sp>
    <dsp:sp modelId="{BB2AB26C-B761-4690-9793-1097033B0C64}">
      <dsp:nvSpPr>
        <dsp:cNvPr id="0" name=""/>
        <dsp:cNvSpPr/>
      </dsp:nvSpPr>
      <dsp:spPr>
        <a:xfrm>
          <a:off x="2379484" y="1949776"/>
          <a:ext cx="2984677" cy="373902"/>
        </a:xfrm>
        <a:custGeom>
          <a:avLst/>
          <a:gdLst/>
          <a:ahLst/>
          <a:cxnLst/>
          <a:rect l="0" t="0" r="0" b="0"/>
          <a:pathLst>
            <a:path>
              <a:moveTo>
                <a:pt x="2455579" y="0"/>
              </a:moveTo>
              <a:lnTo>
                <a:pt x="2455579" y="153810"/>
              </a:lnTo>
              <a:lnTo>
                <a:pt x="0" y="153810"/>
              </a:lnTo>
              <a:lnTo>
                <a:pt x="0" y="307620"/>
              </a:lnTo>
            </a:path>
          </a:pathLst>
        </a:custGeom>
        <a:noFill/>
        <a:ln w="15875" cap="rnd" cmpd="sng" algn="ctr">
          <a:solidFill>
            <a:srgbClr val="A5301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86C0985-86BE-4786-A873-327663210750}">
      <dsp:nvSpPr>
        <dsp:cNvPr id="0" name=""/>
        <dsp:cNvSpPr/>
      </dsp:nvSpPr>
      <dsp:spPr>
        <a:xfrm>
          <a:off x="1664437" y="2323679"/>
          <a:ext cx="1430094" cy="95339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 lastClr="FFFFFF"/>
              </a:solidFill>
              <a:latin typeface="Century Gothic" panose="020B0502020202020204"/>
              <a:ea typeface="+mn-ea"/>
              <a:cs typeface="+mn-cs"/>
            </a:rPr>
            <a:t>Kathryn Robinson</a:t>
          </a:r>
        </a:p>
        <a:p>
          <a:pPr marL="0" lvl="0" indent="0" algn="ctr" defTabSz="533400">
            <a:lnSpc>
              <a:spcPct val="90000"/>
            </a:lnSpc>
            <a:spcBef>
              <a:spcPct val="0"/>
            </a:spcBef>
            <a:spcAft>
              <a:spcPct val="35000"/>
            </a:spcAft>
            <a:buNone/>
          </a:pPr>
          <a:r>
            <a:rPr lang="en-GB" sz="1200" kern="1200">
              <a:solidFill>
                <a:sysClr val="window" lastClr="FFFFFF"/>
              </a:solidFill>
              <a:latin typeface="Century Gothic" panose="020B0502020202020204"/>
              <a:ea typeface="+mn-ea"/>
              <a:cs typeface="+mn-cs"/>
            </a:rPr>
            <a:t>AHT  Post -16 </a:t>
          </a:r>
        </a:p>
      </dsp:txBody>
      <dsp:txXfrm>
        <a:off x="1692361" y="2351603"/>
        <a:ext cx="1374246" cy="897548"/>
      </dsp:txXfrm>
    </dsp:sp>
    <dsp:sp modelId="{DB105347-7A72-4D05-A3FD-9D567EA7B617}">
      <dsp:nvSpPr>
        <dsp:cNvPr id="0" name=""/>
        <dsp:cNvSpPr/>
      </dsp:nvSpPr>
      <dsp:spPr>
        <a:xfrm>
          <a:off x="2328187" y="3277075"/>
          <a:ext cx="91440" cy="397337"/>
        </a:xfrm>
        <a:custGeom>
          <a:avLst/>
          <a:gdLst/>
          <a:ahLst/>
          <a:cxnLst/>
          <a:rect l="0" t="0" r="0" b="0"/>
          <a:pathLst>
            <a:path>
              <a:moveTo>
                <a:pt x="50308" y="0"/>
              </a:moveTo>
              <a:lnTo>
                <a:pt x="50308" y="163450"/>
              </a:lnTo>
              <a:lnTo>
                <a:pt x="45720" y="163450"/>
              </a:lnTo>
              <a:lnTo>
                <a:pt x="45720" y="326900"/>
              </a:lnTo>
            </a:path>
          </a:pathLst>
        </a:custGeom>
        <a:noFill/>
        <a:ln w="15875" cap="rnd" cmpd="sng" algn="ctr">
          <a:solidFill>
            <a:srgbClr val="A5301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0D7A598-5781-4F9B-ADDE-E639BBFA9A3B}">
      <dsp:nvSpPr>
        <dsp:cNvPr id="0" name=""/>
        <dsp:cNvSpPr/>
      </dsp:nvSpPr>
      <dsp:spPr>
        <a:xfrm>
          <a:off x="1658860" y="3674412"/>
          <a:ext cx="1430094" cy="965418"/>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 lastClr="FFFFFF"/>
              </a:solidFill>
              <a:latin typeface="Century Gothic" panose="020B0502020202020204"/>
              <a:ea typeface="+mn-ea"/>
              <a:cs typeface="+mn-cs"/>
            </a:rPr>
            <a:t>Natalia  Etienne</a:t>
          </a:r>
        </a:p>
        <a:p>
          <a:pPr marL="0" lvl="0" indent="0" algn="ctr" defTabSz="533400">
            <a:lnSpc>
              <a:spcPct val="90000"/>
            </a:lnSpc>
            <a:spcBef>
              <a:spcPct val="0"/>
            </a:spcBef>
            <a:spcAft>
              <a:spcPct val="35000"/>
            </a:spcAft>
            <a:buNone/>
          </a:pPr>
          <a:r>
            <a:rPr lang="en-GB" sz="1200" kern="1200">
              <a:solidFill>
                <a:sysClr val="window" lastClr="FFFFFF"/>
              </a:solidFill>
              <a:latin typeface="Century Gothic" panose="020B0502020202020204"/>
              <a:ea typeface="+mn-ea"/>
              <a:cs typeface="+mn-cs"/>
            </a:rPr>
            <a:t>Learning Mentor</a:t>
          </a:r>
        </a:p>
      </dsp:txBody>
      <dsp:txXfrm>
        <a:off x="1687136" y="3702688"/>
        <a:ext cx="1373542" cy="908866"/>
      </dsp:txXfrm>
    </dsp:sp>
    <dsp:sp modelId="{EFF858BB-0D02-402C-BB7B-062B5BB1A87A}">
      <dsp:nvSpPr>
        <dsp:cNvPr id="0" name=""/>
        <dsp:cNvSpPr/>
      </dsp:nvSpPr>
      <dsp:spPr>
        <a:xfrm>
          <a:off x="4542759" y="1949776"/>
          <a:ext cx="821403" cy="381358"/>
        </a:xfrm>
        <a:custGeom>
          <a:avLst/>
          <a:gdLst/>
          <a:ahLst/>
          <a:cxnLst/>
          <a:rect l="0" t="0" r="0" b="0"/>
          <a:pathLst>
            <a:path>
              <a:moveTo>
                <a:pt x="764776" y="0"/>
              </a:moveTo>
              <a:lnTo>
                <a:pt x="764776" y="156877"/>
              </a:lnTo>
              <a:lnTo>
                <a:pt x="0" y="156877"/>
              </a:lnTo>
              <a:lnTo>
                <a:pt x="0" y="313754"/>
              </a:lnTo>
            </a:path>
          </a:pathLst>
        </a:custGeom>
        <a:noFill/>
        <a:ln w="15875" cap="rnd" cmpd="sng" algn="ctr">
          <a:solidFill>
            <a:srgbClr val="A5301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8DEF055-C8FD-483A-BD11-90B6E27FE506}">
      <dsp:nvSpPr>
        <dsp:cNvPr id="0" name=""/>
        <dsp:cNvSpPr/>
      </dsp:nvSpPr>
      <dsp:spPr>
        <a:xfrm>
          <a:off x="3827712" y="2331134"/>
          <a:ext cx="1430094" cy="95339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entury Gothic" panose="020B0502020202020204"/>
              <a:ea typeface="+mn-ea"/>
              <a:cs typeface="+mn-cs"/>
            </a:rPr>
            <a:t>Lisa Bogle</a:t>
          </a:r>
        </a:p>
        <a:p>
          <a:pPr marL="0" lvl="0" indent="0" algn="ctr" defTabSz="533400">
            <a:lnSpc>
              <a:spcPct val="90000"/>
            </a:lnSpc>
            <a:spcBef>
              <a:spcPct val="0"/>
            </a:spcBef>
            <a:spcAft>
              <a:spcPct val="35000"/>
            </a:spcAft>
            <a:buNone/>
          </a:pPr>
          <a:r>
            <a:rPr lang="en-GB" sz="1200" kern="1200" dirty="0">
              <a:solidFill>
                <a:sysClr val="window" lastClr="FFFFFF"/>
              </a:solidFill>
              <a:latin typeface="Century Gothic" panose="020B0502020202020204"/>
              <a:ea typeface="+mn-ea"/>
              <a:cs typeface="+mn-cs"/>
            </a:rPr>
            <a:t>AHT Children with a Social Worker</a:t>
          </a:r>
        </a:p>
      </dsp:txBody>
      <dsp:txXfrm>
        <a:off x="3855636" y="2359058"/>
        <a:ext cx="1374246" cy="897548"/>
      </dsp:txXfrm>
    </dsp:sp>
    <dsp:sp modelId="{D1150B45-491A-450B-B852-E32F4080219C}">
      <dsp:nvSpPr>
        <dsp:cNvPr id="0" name=""/>
        <dsp:cNvSpPr/>
      </dsp:nvSpPr>
      <dsp:spPr>
        <a:xfrm>
          <a:off x="5364162" y="1949776"/>
          <a:ext cx="929561" cy="381358"/>
        </a:xfrm>
        <a:custGeom>
          <a:avLst/>
          <a:gdLst/>
          <a:ahLst/>
          <a:cxnLst/>
          <a:rect l="0" t="0" r="0" b="0"/>
          <a:pathLst>
            <a:path>
              <a:moveTo>
                <a:pt x="0" y="0"/>
              </a:moveTo>
              <a:lnTo>
                <a:pt x="0" y="156877"/>
              </a:lnTo>
              <a:lnTo>
                <a:pt x="764776" y="156877"/>
              </a:lnTo>
              <a:lnTo>
                <a:pt x="764776" y="313754"/>
              </a:lnTo>
            </a:path>
          </a:pathLst>
        </a:custGeom>
        <a:noFill/>
        <a:ln w="15875" cap="rnd" cmpd="sng" algn="ctr">
          <a:solidFill>
            <a:srgbClr val="A5301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EB46AF4-EA58-477A-AED8-098839307DCE}">
      <dsp:nvSpPr>
        <dsp:cNvPr id="0" name=""/>
        <dsp:cNvSpPr/>
      </dsp:nvSpPr>
      <dsp:spPr>
        <a:xfrm>
          <a:off x="5578676" y="2331134"/>
          <a:ext cx="1430094" cy="95339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 lastClr="FFFFFF"/>
              </a:solidFill>
              <a:latin typeface="Century Gothic" panose="020B0502020202020204"/>
              <a:ea typeface="+mn-ea"/>
              <a:cs typeface="+mn-cs"/>
            </a:rPr>
            <a:t>Joanne Tortipidis</a:t>
          </a:r>
        </a:p>
        <a:p>
          <a:pPr marL="0" lvl="0" indent="0" algn="ctr" defTabSz="533400">
            <a:lnSpc>
              <a:spcPct val="90000"/>
            </a:lnSpc>
            <a:spcBef>
              <a:spcPct val="0"/>
            </a:spcBef>
            <a:spcAft>
              <a:spcPct val="35000"/>
            </a:spcAft>
            <a:buNone/>
          </a:pPr>
          <a:r>
            <a:rPr lang="en-GB" sz="1200" kern="1200">
              <a:solidFill>
                <a:sysClr val="window" lastClr="FFFFFF"/>
              </a:solidFill>
              <a:latin typeface="Century Gothic" panose="020B0502020202020204"/>
              <a:ea typeface="+mn-ea"/>
              <a:cs typeface="+mn-cs"/>
            </a:rPr>
            <a:t>Senior Education Support Officer</a:t>
          </a:r>
        </a:p>
      </dsp:txBody>
      <dsp:txXfrm>
        <a:off x="5606600" y="2359058"/>
        <a:ext cx="1374246" cy="897548"/>
      </dsp:txXfrm>
    </dsp:sp>
    <dsp:sp modelId="{F376CFD0-71AA-4E5C-AD1B-E07561A99BCD}">
      <dsp:nvSpPr>
        <dsp:cNvPr id="0" name=""/>
        <dsp:cNvSpPr/>
      </dsp:nvSpPr>
      <dsp:spPr>
        <a:xfrm>
          <a:off x="6248003" y="3284530"/>
          <a:ext cx="91440" cy="381358"/>
        </a:xfrm>
        <a:custGeom>
          <a:avLst/>
          <a:gdLst/>
          <a:ahLst/>
          <a:cxnLst/>
          <a:rect l="0" t="0" r="0" b="0"/>
          <a:pathLst>
            <a:path>
              <a:moveTo>
                <a:pt x="45720" y="0"/>
              </a:moveTo>
              <a:lnTo>
                <a:pt x="45720" y="313754"/>
              </a:lnTo>
            </a:path>
          </a:pathLst>
        </a:custGeom>
        <a:noFill/>
        <a:ln w="15875" cap="rnd" cmpd="sng" algn="ctr">
          <a:solidFill>
            <a:srgbClr val="A5301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0345303-361E-4D32-9A88-AAE17EAD7785}">
      <dsp:nvSpPr>
        <dsp:cNvPr id="0" name=""/>
        <dsp:cNvSpPr/>
      </dsp:nvSpPr>
      <dsp:spPr>
        <a:xfrm>
          <a:off x="5578676" y="3665889"/>
          <a:ext cx="1430094" cy="95339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 lastClr="FFFFFF"/>
              </a:solidFill>
              <a:latin typeface="Century Gothic" panose="020B0502020202020204"/>
              <a:ea typeface="+mn-ea"/>
              <a:cs typeface="+mn-cs"/>
            </a:rPr>
            <a:t>(Vacant)</a:t>
          </a:r>
        </a:p>
        <a:p>
          <a:pPr marL="0" lvl="0" indent="0" algn="ctr" defTabSz="533400">
            <a:lnSpc>
              <a:spcPct val="90000"/>
            </a:lnSpc>
            <a:spcBef>
              <a:spcPct val="0"/>
            </a:spcBef>
            <a:spcAft>
              <a:spcPct val="35000"/>
            </a:spcAft>
            <a:buNone/>
          </a:pPr>
          <a:r>
            <a:rPr lang="en-GB" sz="1200" kern="1200">
              <a:solidFill>
                <a:sysClr val="window" lastClr="FFFFFF"/>
              </a:solidFill>
              <a:latin typeface="Century Gothic" panose="020B0502020202020204"/>
              <a:ea typeface="+mn-ea"/>
              <a:cs typeface="+mn-cs"/>
            </a:rPr>
            <a:t>Learning Mentor</a:t>
          </a:r>
        </a:p>
      </dsp:txBody>
      <dsp:txXfrm>
        <a:off x="5606600" y="3693813"/>
        <a:ext cx="1374246" cy="897548"/>
      </dsp:txXfrm>
    </dsp:sp>
    <dsp:sp modelId="{E375BA60-CA02-481C-9BC7-D879E2364612}">
      <dsp:nvSpPr>
        <dsp:cNvPr id="0" name=""/>
        <dsp:cNvSpPr/>
      </dsp:nvSpPr>
      <dsp:spPr>
        <a:xfrm>
          <a:off x="5364162" y="1949776"/>
          <a:ext cx="2788683" cy="381358"/>
        </a:xfrm>
        <a:custGeom>
          <a:avLst/>
          <a:gdLst/>
          <a:ahLst/>
          <a:cxnLst/>
          <a:rect l="0" t="0" r="0" b="0"/>
          <a:pathLst>
            <a:path>
              <a:moveTo>
                <a:pt x="0" y="0"/>
              </a:moveTo>
              <a:lnTo>
                <a:pt x="0" y="156877"/>
              </a:lnTo>
              <a:lnTo>
                <a:pt x="2294329" y="156877"/>
              </a:lnTo>
              <a:lnTo>
                <a:pt x="2294329" y="313754"/>
              </a:lnTo>
            </a:path>
          </a:pathLst>
        </a:custGeom>
        <a:noFill/>
        <a:ln w="15875" cap="rnd" cmpd="sng" algn="ctr">
          <a:solidFill>
            <a:srgbClr val="A5301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B054596-4943-47D9-8D81-EC008583479C}">
      <dsp:nvSpPr>
        <dsp:cNvPr id="0" name=""/>
        <dsp:cNvSpPr/>
      </dsp:nvSpPr>
      <dsp:spPr>
        <a:xfrm>
          <a:off x="7437798" y="2331134"/>
          <a:ext cx="1430094" cy="95339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 lastClr="FFFFFF"/>
              </a:solidFill>
              <a:latin typeface="Century Gothic" panose="020B0502020202020204"/>
              <a:ea typeface="+mn-ea"/>
              <a:cs typeface="+mn-cs"/>
            </a:rPr>
            <a:t>Sara Dawson</a:t>
          </a:r>
        </a:p>
        <a:p>
          <a:pPr marL="0" lvl="0" indent="0" algn="ctr" defTabSz="533400">
            <a:lnSpc>
              <a:spcPct val="90000"/>
            </a:lnSpc>
            <a:spcBef>
              <a:spcPct val="0"/>
            </a:spcBef>
            <a:spcAft>
              <a:spcPct val="35000"/>
            </a:spcAft>
            <a:buNone/>
          </a:pPr>
          <a:r>
            <a:rPr lang="en-GB" sz="1200" kern="1200">
              <a:solidFill>
                <a:sysClr val="window" lastClr="FFFFFF"/>
              </a:solidFill>
              <a:latin typeface="Century Gothic" panose="020B0502020202020204"/>
              <a:ea typeface="+mn-ea"/>
              <a:cs typeface="+mn-cs"/>
            </a:rPr>
            <a:t>Clinical Psychologist   </a:t>
          </a:r>
        </a:p>
      </dsp:txBody>
      <dsp:txXfrm>
        <a:off x="7465722" y="2359058"/>
        <a:ext cx="1374246" cy="897548"/>
      </dsp:txXfrm>
    </dsp:sp>
    <dsp:sp modelId="{B5676C14-8A96-4F40-B223-109F8950BA23}">
      <dsp:nvSpPr>
        <dsp:cNvPr id="0" name=""/>
        <dsp:cNvSpPr/>
      </dsp:nvSpPr>
      <dsp:spPr>
        <a:xfrm>
          <a:off x="5364162" y="1949776"/>
          <a:ext cx="4391776" cy="317347"/>
        </a:xfrm>
        <a:custGeom>
          <a:avLst/>
          <a:gdLst/>
          <a:ahLst/>
          <a:cxnLst/>
          <a:rect l="0" t="0" r="0" b="0"/>
          <a:pathLst>
            <a:path>
              <a:moveTo>
                <a:pt x="0" y="0"/>
              </a:moveTo>
              <a:lnTo>
                <a:pt x="0" y="156877"/>
              </a:lnTo>
              <a:lnTo>
                <a:pt x="3823882" y="156877"/>
              </a:lnTo>
              <a:lnTo>
                <a:pt x="3823882" y="313754"/>
              </a:lnTo>
            </a:path>
          </a:pathLst>
        </a:custGeom>
        <a:noFill/>
        <a:ln w="15875" cap="rnd" cmpd="sng" algn="ctr">
          <a:solidFill>
            <a:srgbClr val="A5301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E3A06FD-9A26-414A-A9AD-B7BE12FC5189}">
      <dsp:nvSpPr>
        <dsp:cNvPr id="0" name=""/>
        <dsp:cNvSpPr/>
      </dsp:nvSpPr>
      <dsp:spPr>
        <a:xfrm>
          <a:off x="9040891" y="2267123"/>
          <a:ext cx="1430094" cy="95339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entury Gothic" panose="020B0502020202020204"/>
              <a:ea typeface="+mn-ea"/>
              <a:cs typeface="+mn-cs"/>
            </a:rPr>
            <a:t>Anupameya Jain</a:t>
          </a:r>
        </a:p>
        <a:p>
          <a:pPr marL="0" lvl="0" indent="0" algn="ctr" defTabSz="533400">
            <a:lnSpc>
              <a:spcPct val="90000"/>
            </a:lnSpc>
            <a:spcBef>
              <a:spcPct val="0"/>
            </a:spcBef>
            <a:spcAft>
              <a:spcPct val="35000"/>
            </a:spcAft>
            <a:buNone/>
          </a:pPr>
          <a:r>
            <a:rPr lang="en-GB" sz="1200" kern="1200" dirty="0">
              <a:solidFill>
                <a:sysClr val="window" lastClr="FFFFFF"/>
              </a:solidFill>
              <a:latin typeface="Century Gothic" panose="020B0502020202020204"/>
              <a:ea typeface="+mn-ea"/>
              <a:cs typeface="+mn-cs"/>
            </a:rPr>
            <a:t>AHT </a:t>
          </a:r>
        </a:p>
      </dsp:txBody>
      <dsp:txXfrm>
        <a:off x="9068815" y="2295047"/>
        <a:ext cx="1374246" cy="897548"/>
      </dsp:txXfrm>
    </dsp:sp>
    <dsp:sp modelId="{46C31419-9A56-4808-B869-6B7BC18FE752}">
      <dsp:nvSpPr>
        <dsp:cNvPr id="0" name=""/>
        <dsp:cNvSpPr/>
      </dsp:nvSpPr>
      <dsp:spPr>
        <a:xfrm>
          <a:off x="9710218" y="3220519"/>
          <a:ext cx="91440" cy="408797"/>
        </a:xfrm>
        <a:custGeom>
          <a:avLst/>
          <a:gdLst/>
          <a:ahLst/>
          <a:cxnLst/>
          <a:rect l="0" t="0" r="0" b="0"/>
          <a:pathLst>
            <a:path>
              <a:moveTo>
                <a:pt x="45720" y="0"/>
              </a:moveTo>
              <a:lnTo>
                <a:pt x="45720" y="313754"/>
              </a:lnTo>
            </a:path>
          </a:pathLst>
        </a:custGeom>
        <a:noFill/>
        <a:ln w="15875" cap="rnd" cmpd="sng" algn="ctr">
          <a:solidFill>
            <a:srgbClr val="A5301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0B38810-78BC-45B5-A95B-4A8F7CD6EC84}">
      <dsp:nvSpPr>
        <dsp:cNvPr id="0" name=""/>
        <dsp:cNvSpPr/>
      </dsp:nvSpPr>
      <dsp:spPr>
        <a:xfrm>
          <a:off x="9077459" y="3629317"/>
          <a:ext cx="1430094" cy="953396"/>
        </a:xfrm>
        <a:prstGeom prst="roundRect">
          <a:avLst>
            <a:gd name="adj" fmla="val 10000"/>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entury Gothic" panose="020B0502020202020204"/>
              <a:ea typeface="+mn-ea"/>
              <a:cs typeface="+mn-cs"/>
            </a:rPr>
            <a:t>Karen Bancharan</a:t>
          </a:r>
        </a:p>
        <a:p>
          <a:pPr marL="0" lvl="0" indent="0" algn="ctr" defTabSz="533400">
            <a:lnSpc>
              <a:spcPct val="90000"/>
            </a:lnSpc>
            <a:spcBef>
              <a:spcPct val="0"/>
            </a:spcBef>
            <a:spcAft>
              <a:spcPct val="35000"/>
            </a:spcAft>
            <a:buNone/>
          </a:pPr>
          <a:r>
            <a:rPr lang="en-GB" sz="1200" kern="1200" dirty="0">
              <a:solidFill>
                <a:sysClr val="window" lastClr="FFFFFF"/>
              </a:solidFill>
              <a:latin typeface="Century Gothic" panose="020B0502020202020204"/>
              <a:ea typeface="+mn-ea"/>
              <a:cs typeface="+mn-cs"/>
            </a:rPr>
            <a:t>Admin Support</a:t>
          </a:r>
        </a:p>
      </dsp:txBody>
      <dsp:txXfrm>
        <a:off x="9105383" y="3657241"/>
        <a:ext cx="1374246" cy="8975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BA22A-0ED8-4B9D-B30C-C6BC87ECE17F}" type="datetimeFigureOut">
              <a:rPr lang="en-GB" smtClean="0"/>
              <a:t>20/01/2022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87A1D0-00CE-4BA8-8DDB-FC5D175DEBA0}" type="slidenum">
              <a:rPr lang="en-GB" smtClean="0"/>
              <a:t>‹#›</a:t>
            </a:fld>
            <a:endParaRPr lang="en-GB"/>
          </a:p>
        </p:txBody>
      </p:sp>
    </p:spTree>
    <p:extLst>
      <p:ext uri="{BB962C8B-B14F-4D97-AF65-F5344CB8AC3E}">
        <p14:creationId xmlns:p14="http://schemas.microsoft.com/office/powerpoint/2010/main" val="307792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87A1D0-00CE-4BA8-8DDB-FC5D175DEBA0}" type="slidenum">
              <a:rPr lang="en-GB" smtClean="0"/>
              <a:t>1</a:t>
            </a:fld>
            <a:endParaRPr lang="en-GB"/>
          </a:p>
        </p:txBody>
      </p:sp>
    </p:spTree>
    <p:extLst>
      <p:ext uri="{BB962C8B-B14F-4D97-AF65-F5344CB8AC3E}">
        <p14:creationId xmlns:p14="http://schemas.microsoft.com/office/powerpoint/2010/main" val="3336260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955F7-4CA8-483C-B1DF-7FBE8C8BF6E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9385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87A1D0-00CE-4BA8-8DDB-FC5D175DEBA0}" type="slidenum">
              <a:rPr lang="en-GB" smtClean="0"/>
              <a:t>11</a:t>
            </a:fld>
            <a:endParaRPr lang="en-GB"/>
          </a:p>
        </p:txBody>
      </p:sp>
    </p:spTree>
    <p:extLst>
      <p:ext uri="{BB962C8B-B14F-4D97-AF65-F5344CB8AC3E}">
        <p14:creationId xmlns:p14="http://schemas.microsoft.com/office/powerpoint/2010/main" val="37949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87A1D0-00CE-4BA8-8DDB-FC5D175DEBA0}" type="slidenum">
              <a:rPr lang="en-GB" smtClean="0"/>
              <a:t>12</a:t>
            </a:fld>
            <a:endParaRPr lang="en-GB"/>
          </a:p>
        </p:txBody>
      </p:sp>
    </p:spTree>
    <p:extLst>
      <p:ext uri="{BB962C8B-B14F-4D97-AF65-F5344CB8AC3E}">
        <p14:creationId xmlns:p14="http://schemas.microsoft.com/office/powerpoint/2010/main" val="3762371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FFEAE-B859-4D23-A522-1DC73B3FFB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593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FFEAE-B859-4D23-A522-1DC73B3FFB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886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955F7-4CA8-483C-B1DF-7FBE8C8BF6E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7523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955F7-4CA8-483C-B1DF-7FBE8C8BF6E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474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61FEBBC5-BA9D-4619-A3AC-1FEB7B171326}" type="slidenum">
              <a:rPr lang="en-GB" smtClean="0"/>
              <a:t>3</a:t>
            </a:fld>
            <a:endParaRPr lang="en-GB"/>
          </a:p>
        </p:txBody>
      </p:sp>
    </p:spTree>
    <p:extLst>
      <p:ext uri="{BB962C8B-B14F-4D97-AF65-F5344CB8AC3E}">
        <p14:creationId xmlns:p14="http://schemas.microsoft.com/office/powerpoint/2010/main" val="155600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955F7-4CA8-483C-B1DF-7FBE8C8BF6E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9107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955F7-4CA8-483C-B1DF-7FBE8C8BF6E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971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87A1D0-00CE-4BA8-8DDB-FC5D175DEBA0}" type="slidenum">
              <a:rPr lang="en-GB" smtClean="0"/>
              <a:t>6</a:t>
            </a:fld>
            <a:endParaRPr lang="en-GB"/>
          </a:p>
        </p:txBody>
      </p:sp>
    </p:spTree>
    <p:extLst>
      <p:ext uri="{BB962C8B-B14F-4D97-AF65-F5344CB8AC3E}">
        <p14:creationId xmlns:p14="http://schemas.microsoft.com/office/powerpoint/2010/main" val="170231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955F7-4CA8-483C-B1DF-7FBE8C8BF6E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8273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955F7-4CA8-483C-B1DF-7FBE8C8BF6E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2919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955F7-4CA8-483C-B1DF-7FBE8C8BF6E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1120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4153B-8AC2-461B-AC82-2B9C93BE73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E1A125-D2F6-4F0C-A73C-A8C9030175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95910A-CDA1-403C-88F2-DE2C94B304B3}"/>
              </a:ext>
            </a:extLst>
          </p:cNvPr>
          <p:cNvSpPr>
            <a:spLocks noGrp="1"/>
          </p:cNvSpPr>
          <p:nvPr>
            <p:ph type="dt" sz="half" idx="10"/>
          </p:nvPr>
        </p:nvSpPr>
        <p:spPr/>
        <p:txBody>
          <a:bodyPr/>
          <a:lstStyle/>
          <a:p>
            <a:fld id="{09514144-33EB-4D5E-9701-D0E4D7742109}" type="datetimeFigureOut">
              <a:rPr lang="en-GB" smtClean="0"/>
              <a:t>20/01/2022</a:t>
            </a:fld>
            <a:endParaRPr lang="en-GB"/>
          </a:p>
        </p:txBody>
      </p:sp>
      <p:sp>
        <p:nvSpPr>
          <p:cNvPr id="5" name="Footer Placeholder 4">
            <a:extLst>
              <a:ext uri="{FF2B5EF4-FFF2-40B4-BE49-F238E27FC236}">
                <a16:creationId xmlns:a16="http://schemas.microsoft.com/office/drawing/2014/main" id="{D9ED2C32-F849-4FA7-9941-D78C119301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DF3D2-615D-42EC-928E-99C94E28B865}"/>
              </a:ext>
            </a:extLst>
          </p:cNvPr>
          <p:cNvSpPr>
            <a:spLocks noGrp="1"/>
          </p:cNvSpPr>
          <p:nvPr>
            <p:ph type="sldNum" sz="quarter" idx="12"/>
          </p:nvPr>
        </p:nvSpPr>
        <p:spPr/>
        <p:txBody>
          <a:bodyPr/>
          <a:lstStyle/>
          <a:p>
            <a:fld id="{2AA0E703-48E1-40BE-A859-E4C5B5A26A04}" type="slidenum">
              <a:rPr lang="en-GB" smtClean="0"/>
              <a:t>‹#›</a:t>
            </a:fld>
            <a:endParaRPr lang="en-GB"/>
          </a:p>
        </p:txBody>
      </p:sp>
    </p:spTree>
    <p:extLst>
      <p:ext uri="{BB962C8B-B14F-4D97-AF65-F5344CB8AC3E}">
        <p14:creationId xmlns:p14="http://schemas.microsoft.com/office/powerpoint/2010/main" val="377632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BBD11-1065-402C-A162-190898081E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33BD8E-74DA-4938-8635-2B09279B69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9FAAB4-590E-4725-94BE-05A6C59692E3}"/>
              </a:ext>
            </a:extLst>
          </p:cNvPr>
          <p:cNvSpPr>
            <a:spLocks noGrp="1"/>
          </p:cNvSpPr>
          <p:nvPr>
            <p:ph type="dt" sz="half" idx="10"/>
          </p:nvPr>
        </p:nvSpPr>
        <p:spPr/>
        <p:txBody>
          <a:bodyPr/>
          <a:lstStyle/>
          <a:p>
            <a:fld id="{09514144-33EB-4D5E-9701-D0E4D7742109}" type="datetimeFigureOut">
              <a:rPr lang="en-GB" smtClean="0"/>
              <a:t>20/01/2022</a:t>
            </a:fld>
            <a:endParaRPr lang="en-GB"/>
          </a:p>
        </p:txBody>
      </p:sp>
      <p:sp>
        <p:nvSpPr>
          <p:cNvPr id="5" name="Footer Placeholder 4">
            <a:extLst>
              <a:ext uri="{FF2B5EF4-FFF2-40B4-BE49-F238E27FC236}">
                <a16:creationId xmlns:a16="http://schemas.microsoft.com/office/drawing/2014/main" id="{17F154BC-BB69-424C-918D-F54D411802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78C400-8D2D-4005-A59F-56F608304DB2}"/>
              </a:ext>
            </a:extLst>
          </p:cNvPr>
          <p:cNvSpPr>
            <a:spLocks noGrp="1"/>
          </p:cNvSpPr>
          <p:nvPr>
            <p:ph type="sldNum" sz="quarter" idx="12"/>
          </p:nvPr>
        </p:nvSpPr>
        <p:spPr/>
        <p:txBody>
          <a:bodyPr/>
          <a:lstStyle/>
          <a:p>
            <a:fld id="{2AA0E703-48E1-40BE-A859-E4C5B5A26A04}" type="slidenum">
              <a:rPr lang="en-GB" smtClean="0"/>
              <a:t>‹#›</a:t>
            </a:fld>
            <a:endParaRPr lang="en-GB"/>
          </a:p>
        </p:txBody>
      </p:sp>
    </p:spTree>
    <p:extLst>
      <p:ext uri="{BB962C8B-B14F-4D97-AF65-F5344CB8AC3E}">
        <p14:creationId xmlns:p14="http://schemas.microsoft.com/office/powerpoint/2010/main" val="105197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599792-EB4F-4C27-BB69-43E75D3089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56AD4B-7E35-46DC-970E-94DA9EED30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C5D27F-A983-4C46-AB20-340C514A6F6F}"/>
              </a:ext>
            </a:extLst>
          </p:cNvPr>
          <p:cNvSpPr>
            <a:spLocks noGrp="1"/>
          </p:cNvSpPr>
          <p:nvPr>
            <p:ph type="dt" sz="half" idx="10"/>
          </p:nvPr>
        </p:nvSpPr>
        <p:spPr/>
        <p:txBody>
          <a:bodyPr/>
          <a:lstStyle/>
          <a:p>
            <a:fld id="{09514144-33EB-4D5E-9701-D0E4D7742109}" type="datetimeFigureOut">
              <a:rPr lang="en-GB" smtClean="0"/>
              <a:t>20/01/2022</a:t>
            </a:fld>
            <a:endParaRPr lang="en-GB"/>
          </a:p>
        </p:txBody>
      </p:sp>
      <p:sp>
        <p:nvSpPr>
          <p:cNvPr id="5" name="Footer Placeholder 4">
            <a:extLst>
              <a:ext uri="{FF2B5EF4-FFF2-40B4-BE49-F238E27FC236}">
                <a16:creationId xmlns:a16="http://schemas.microsoft.com/office/drawing/2014/main" id="{271CD504-804A-48E2-9805-6B8E611FF6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8CC656-816B-487A-A6C8-D8D1DAE6DA08}"/>
              </a:ext>
            </a:extLst>
          </p:cNvPr>
          <p:cNvSpPr>
            <a:spLocks noGrp="1"/>
          </p:cNvSpPr>
          <p:nvPr>
            <p:ph type="sldNum" sz="quarter" idx="12"/>
          </p:nvPr>
        </p:nvSpPr>
        <p:spPr/>
        <p:txBody>
          <a:bodyPr/>
          <a:lstStyle/>
          <a:p>
            <a:fld id="{2AA0E703-48E1-40BE-A859-E4C5B5A26A04}" type="slidenum">
              <a:rPr lang="en-GB" smtClean="0"/>
              <a:t>‹#›</a:t>
            </a:fld>
            <a:endParaRPr lang="en-GB"/>
          </a:p>
        </p:txBody>
      </p:sp>
    </p:spTree>
    <p:extLst>
      <p:ext uri="{BB962C8B-B14F-4D97-AF65-F5344CB8AC3E}">
        <p14:creationId xmlns:p14="http://schemas.microsoft.com/office/powerpoint/2010/main" val="124298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FC64-5185-4E0B-9FF8-CB2DC55129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B426B6-34D9-410F-8BCC-E4C5F02328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67FB59-B2CD-459C-9226-EB38D3738C62}"/>
              </a:ext>
            </a:extLst>
          </p:cNvPr>
          <p:cNvSpPr>
            <a:spLocks noGrp="1"/>
          </p:cNvSpPr>
          <p:nvPr>
            <p:ph type="dt" sz="half" idx="10"/>
          </p:nvPr>
        </p:nvSpPr>
        <p:spPr/>
        <p:txBody>
          <a:bodyPr/>
          <a:lstStyle/>
          <a:p>
            <a:fld id="{09514144-33EB-4D5E-9701-D0E4D7742109}" type="datetimeFigureOut">
              <a:rPr lang="en-GB" smtClean="0"/>
              <a:t>20/01/2022</a:t>
            </a:fld>
            <a:endParaRPr lang="en-GB"/>
          </a:p>
        </p:txBody>
      </p:sp>
      <p:sp>
        <p:nvSpPr>
          <p:cNvPr id="5" name="Footer Placeholder 4">
            <a:extLst>
              <a:ext uri="{FF2B5EF4-FFF2-40B4-BE49-F238E27FC236}">
                <a16:creationId xmlns:a16="http://schemas.microsoft.com/office/drawing/2014/main" id="{3FE32284-096E-4B43-A3C8-DC7E1C3572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12E51B-58D8-4240-9C80-9CB78FFE7312}"/>
              </a:ext>
            </a:extLst>
          </p:cNvPr>
          <p:cNvSpPr>
            <a:spLocks noGrp="1"/>
          </p:cNvSpPr>
          <p:nvPr>
            <p:ph type="sldNum" sz="quarter" idx="12"/>
          </p:nvPr>
        </p:nvSpPr>
        <p:spPr/>
        <p:txBody>
          <a:bodyPr/>
          <a:lstStyle/>
          <a:p>
            <a:fld id="{2AA0E703-48E1-40BE-A859-E4C5B5A26A04}" type="slidenum">
              <a:rPr lang="en-GB" smtClean="0"/>
              <a:t>‹#›</a:t>
            </a:fld>
            <a:endParaRPr lang="en-GB"/>
          </a:p>
        </p:txBody>
      </p:sp>
    </p:spTree>
    <p:extLst>
      <p:ext uri="{BB962C8B-B14F-4D97-AF65-F5344CB8AC3E}">
        <p14:creationId xmlns:p14="http://schemas.microsoft.com/office/powerpoint/2010/main" val="169143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F7084-AA83-4D0B-8E6F-4745ACF637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BCA21A-C55C-4971-976B-3548A4A18D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04716E-151D-4C11-8412-24BB061D99E9}"/>
              </a:ext>
            </a:extLst>
          </p:cNvPr>
          <p:cNvSpPr>
            <a:spLocks noGrp="1"/>
          </p:cNvSpPr>
          <p:nvPr>
            <p:ph type="dt" sz="half" idx="10"/>
          </p:nvPr>
        </p:nvSpPr>
        <p:spPr/>
        <p:txBody>
          <a:bodyPr/>
          <a:lstStyle/>
          <a:p>
            <a:fld id="{09514144-33EB-4D5E-9701-D0E4D7742109}" type="datetimeFigureOut">
              <a:rPr lang="en-GB" smtClean="0"/>
              <a:t>20/01/2022</a:t>
            </a:fld>
            <a:endParaRPr lang="en-GB"/>
          </a:p>
        </p:txBody>
      </p:sp>
      <p:sp>
        <p:nvSpPr>
          <p:cNvPr id="5" name="Footer Placeholder 4">
            <a:extLst>
              <a:ext uri="{FF2B5EF4-FFF2-40B4-BE49-F238E27FC236}">
                <a16:creationId xmlns:a16="http://schemas.microsoft.com/office/drawing/2014/main" id="{9161565B-D86F-432F-BE11-77D39AD34D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72719B-B7C1-4D32-A93E-62C2C368F9AD}"/>
              </a:ext>
            </a:extLst>
          </p:cNvPr>
          <p:cNvSpPr>
            <a:spLocks noGrp="1"/>
          </p:cNvSpPr>
          <p:nvPr>
            <p:ph type="sldNum" sz="quarter" idx="12"/>
          </p:nvPr>
        </p:nvSpPr>
        <p:spPr/>
        <p:txBody>
          <a:bodyPr/>
          <a:lstStyle/>
          <a:p>
            <a:fld id="{2AA0E703-48E1-40BE-A859-E4C5B5A26A04}" type="slidenum">
              <a:rPr lang="en-GB" smtClean="0"/>
              <a:t>‹#›</a:t>
            </a:fld>
            <a:endParaRPr lang="en-GB"/>
          </a:p>
        </p:txBody>
      </p:sp>
    </p:spTree>
    <p:extLst>
      <p:ext uri="{BB962C8B-B14F-4D97-AF65-F5344CB8AC3E}">
        <p14:creationId xmlns:p14="http://schemas.microsoft.com/office/powerpoint/2010/main" val="9701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C5720-B2E2-43B8-950D-2EF2758DB4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FEEA87-6D29-4949-9A91-2608AB74B2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B88A11-3115-45C4-8BBB-32154819D4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D5643C-41EF-4CD8-9002-A2A97F65EA08}"/>
              </a:ext>
            </a:extLst>
          </p:cNvPr>
          <p:cNvSpPr>
            <a:spLocks noGrp="1"/>
          </p:cNvSpPr>
          <p:nvPr>
            <p:ph type="dt" sz="half" idx="10"/>
          </p:nvPr>
        </p:nvSpPr>
        <p:spPr/>
        <p:txBody>
          <a:bodyPr/>
          <a:lstStyle/>
          <a:p>
            <a:fld id="{09514144-33EB-4D5E-9701-D0E4D7742109}" type="datetimeFigureOut">
              <a:rPr lang="en-GB" smtClean="0"/>
              <a:t>20/01/2022</a:t>
            </a:fld>
            <a:endParaRPr lang="en-GB"/>
          </a:p>
        </p:txBody>
      </p:sp>
      <p:sp>
        <p:nvSpPr>
          <p:cNvPr id="6" name="Footer Placeholder 5">
            <a:extLst>
              <a:ext uri="{FF2B5EF4-FFF2-40B4-BE49-F238E27FC236}">
                <a16:creationId xmlns:a16="http://schemas.microsoft.com/office/drawing/2014/main" id="{7408A8CE-FD4A-4F78-B7C4-6309025409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9976D2-30A7-4226-B61E-73855B42383F}"/>
              </a:ext>
            </a:extLst>
          </p:cNvPr>
          <p:cNvSpPr>
            <a:spLocks noGrp="1"/>
          </p:cNvSpPr>
          <p:nvPr>
            <p:ph type="sldNum" sz="quarter" idx="12"/>
          </p:nvPr>
        </p:nvSpPr>
        <p:spPr/>
        <p:txBody>
          <a:bodyPr/>
          <a:lstStyle/>
          <a:p>
            <a:fld id="{2AA0E703-48E1-40BE-A859-E4C5B5A26A04}" type="slidenum">
              <a:rPr lang="en-GB" smtClean="0"/>
              <a:t>‹#›</a:t>
            </a:fld>
            <a:endParaRPr lang="en-GB"/>
          </a:p>
        </p:txBody>
      </p:sp>
    </p:spTree>
    <p:extLst>
      <p:ext uri="{BB962C8B-B14F-4D97-AF65-F5344CB8AC3E}">
        <p14:creationId xmlns:p14="http://schemas.microsoft.com/office/powerpoint/2010/main" val="342066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0DFE-D96A-4FE5-9A95-3B8C460533C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864633-E7B3-4F39-8A6B-4D8DAF3E30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5EEBF0-AB12-400A-A049-9DCB82F2B6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EB0585-188E-46F7-A1AE-BFC09F9FD1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42D16C-8BCA-406C-9D99-186722BBFD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3DAED5-0BB7-4998-AF47-80CE33263540}"/>
              </a:ext>
            </a:extLst>
          </p:cNvPr>
          <p:cNvSpPr>
            <a:spLocks noGrp="1"/>
          </p:cNvSpPr>
          <p:nvPr>
            <p:ph type="dt" sz="half" idx="10"/>
          </p:nvPr>
        </p:nvSpPr>
        <p:spPr/>
        <p:txBody>
          <a:bodyPr/>
          <a:lstStyle/>
          <a:p>
            <a:fld id="{09514144-33EB-4D5E-9701-D0E4D7742109}" type="datetimeFigureOut">
              <a:rPr lang="en-GB" smtClean="0"/>
              <a:t>20/01/2022</a:t>
            </a:fld>
            <a:endParaRPr lang="en-GB"/>
          </a:p>
        </p:txBody>
      </p:sp>
      <p:sp>
        <p:nvSpPr>
          <p:cNvPr id="8" name="Footer Placeholder 7">
            <a:extLst>
              <a:ext uri="{FF2B5EF4-FFF2-40B4-BE49-F238E27FC236}">
                <a16:creationId xmlns:a16="http://schemas.microsoft.com/office/drawing/2014/main" id="{462F5571-14EE-4792-9ECF-652F3C5236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7EBCE6-7492-4EF4-9C9C-FAA4DF4B1E2D}"/>
              </a:ext>
            </a:extLst>
          </p:cNvPr>
          <p:cNvSpPr>
            <a:spLocks noGrp="1"/>
          </p:cNvSpPr>
          <p:nvPr>
            <p:ph type="sldNum" sz="quarter" idx="12"/>
          </p:nvPr>
        </p:nvSpPr>
        <p:spPr/>
        <p:txBody>
          <a:bodyPr/>
          <a:lstStyle/>
          <a:p>
            <a:fld id="{2AA0E703-48E1-40BE-A859-E4C5B5A26A04}" type="slidenum">
              <a:rPr lang="en-GB" smtClean="0"/>
              <a:t>‹#›</a:t>
            </a:fld>
            <a:endParaRPr lang="en-GB"/>
          </a:p>
        </p:txBody>
      </p:sp>
    </p:spTree>
    <p:extLst>
      <p:ext uri="{BB962C8B-B14F-4D97-AF65-F5344CB8AC3E}">
        <p14:creationId xmlns:p14="http://schemas.microsoft.com/office/powerpoint/2010/main" val="3770179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557DC-678D-4B36-8186-D97985C751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9AE50A-9F26-497F-8E67-4548483E1F10}"/>
              </a:ext>
            </a:extLst>
          </p:cNvPr>
          <p:cNvSpPr>
            <a:spLocks noGrp="1"/>
          </p:cNvSpPr>
          <p:nvPr>
            <p:ph type="dt" sz="half" idx="10"/>
          </p:nvPr>
        </p:nvSpPr>
        <p:spPr/>
        <p:txBody>
          <a:bodyPr/>
          <a:lstStyle/>
          <a:p>
            <a:fld id="{09514144-33EB-4D5E-9701-D0E4D7742109}" type="datetimeFigureOut">
              <a:rPr lang="en-GB" smtClean="0"/>
              <a:t>20/01/2022</a:t>
            </a:fld>
            <a:endParaRPr lang="en-GB"/>
          </a:p>
        </p:txBody>
      </p:sp>
      <p:sp>
        <p:nvSpPr>
          <p:cNvPr id="4" name="Footer Placeholder 3">
            <a:extLst>
              <a:ext uri="{FF2B5EF4-FFF2-40B4-BE49-F238E27FC236}">
                <a16:creationId xmlns:a16="http://schemas.microsoft.com/office/drawing/2014/main" id="{1BC9E9ED-E52A-4202-8684-C6A41BE1D7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5DB83F-14C2-4C69-B17F-A0291B3E5970}"/>
              </a:ext>
            </a:extLst>
          </p:cNvPr>
          <p:cNvSpPr>
            <a:spLocks noGrp="1"/>
          </p:cNvSpPr>
          <p:nvPr>
            <p:ph type="sldNum" sz="quarter" idx="12"/>
          </p:nvPr>
        </p:nvSpPr>
        <p:spPr/>
        <p:txBody>
          <a:bodyPr/>
          <a:lstStyle/>
          <a:p>
            <a:fld id="{2AA0E703-48E1-40BE-A859-E4C5B5A26A04}" type="slidenum">
              <a:rPr lang="en-GB" smtClean="0"/>
              <a:t>‹#›</a:t>
            </a:fld>
            <a:endParaRPr lang="en-GB"/>
          </a:p>
        </p:txBody>
      </p:sp>
    </p:spTree>
    <p:extLst>
      <p:ext uri="{BB962C8B-B14F-4D97-AF65-F5344CB8AC3E}">
        <p14:creationId xmlns:p14="http://schemas.microsoft.com/office/powerpoint/2010/main" val="204016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0C3E40-EA5F-4E44-BDB5-30AE1921B5AF}"/>
              </a:ext>
            </a:extLst>
          </p:cNvPr>
          <p:cNvSpPr>
            <a:spLocks noGrp="1"/>
          </p:cNvSpPr>
          <p:nvPr>
            <p:ph type="dt" sz="half" idx="10"/>
          </p:nvPr>
        </p:nvSpPr>
        <p:spPr/>
        <p:txBody>
          <a:bodyPr/>
          <a:lstStyle/>
          <a:p>
            <a:fld id="{09514144-33EB-4D5E-9701-D0E4D7742109}" type="datetimeFigureOut">
              <a:rPr lang="en-GB" smtClean="0"/>
              <a:t>20/01/2022</a:t>
            </a:fld>
            <a:endParaRPr lang="en-GB"/>
          </a:p>
        </p:txBody>
      </p:sp>
      <p:sp>
        <p:nvSpPr>
          <p:cNvPr id="3" name="Footer Placeholder 2">
            <a:extLst>
              <a:ext uri="{FF2B5EF4-FFF2-40B4-BE49-F238E27FC236}">
                <a16:creationId xmlns:a16="http://schemas.microsoft.com/office/drawing/2014/main" id="{7E4B08EB-9623-4B93-8F7E-3AAE6A7FD4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8EC8EF3-3F5D-458C-B966-F2AC26932CEE}"/>
              </a:ext>
            </a:extLst>
          </p:cNvPr>
          <p:cNvSpPr>
            <a:spLocks noGrp="1"/>
          </p:cNvSpPr>
          <p:nvPr>
            <p:ph type="sldNum" sz="quarter" idx="12"/>
          </p:nvPr>
        </p:nvSpPr>
        <p:spPr/>
        <p:txBody>
          <a:bodyPr/>
          <a:lstStyle/>
          <a:p>
            <a:fld id="{2AA0E703-48E1-40BE-A859-E4C5B5A26A04}" type="slidenum">
              <a:rPr lang="en-GB" smtClean="0"/>
              <a:t>‹#›</a:t>
            </a:fld>
            <a:endParaRPr lang="en-GB"/>
          </a:p>
        </p:txBody>
      </p:sp>
    </p:spTree>
    <p:extLst>
      <p:ext uri="{BB962C8B-B14F-4D97-AF65-F5344CB8AC3E}">
        <p14:creationId xmlns:p14="http://schemas.microsoft.com/office/powerpoint/2010/main" val="646451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F40-DADE-4A2D-A3D3-69C87E13DE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8B8FB95-FCA3-437F-AF75-642E64E8C3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D53425-CB9B-4160-80E0-00C0DB50E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5C626D-C656-4DAD-BDDC-27D4969CA9EE}"/>
              </a:ext>
            </a:extLst>
          </p:cNvPr>
          <p:cNvSpPr>
            <a:spLocks noGrp="1"/>
          </p:cNvSpPr>
          <p:nvPr>
            <p:ph type="dt" sz="half" idx="10"/>
          </p:nvPr>
        </p:nvSpPr>
        <p:spPr/>
        <p:txBody>
          <a:bodyPr/>
          <a:lstStyle/>
          <a:p>
            <a:fld id="{09514144-33EB-4D5E-9701-D0E4D7742109}" type="datetimeFigureOut">
              <a:rPr lang="en-GB" smtClean="0"/>
              <a:t>20/01/2022</a:t>
            </a:fld>
            <a:endParaRPr lang="en-GB"/>
          </a:p>
        </p:txBody>
      </p:sp>
      <p:sp>
        <p:nvSpPr>
          <p:cNvPr id="6" name="Footer Placeholder 5">
            <a:extLst>
              <a:ext uri="{FF2B5EF4-FFF2-40B4-BE49-F238E27FC236}">
                <a16:creationId xmlns:a16="http://schemas.microsoft.com/office/drawing/2014/main" id="{92C88AB5-3507-4D21-98CC-3BE67DF2E9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613775-9641-4B5A-B961-FCE5E04FB844}"/>
              </a:ext>
            </a:extLst>
          </p:cNvPr>
          <p:cNvSpPr>
            <a:spLocks noGrp="1"/>
          </p:cNvSpPr>
          <p:nvPr>
            <p:ph type="sldNum" sz="quarter" idx="12"/>
          </p:nvPr>
        </p:nvSpPr>
        <p:spPr/>
        <p:txBody>
          <a:bodyPr/>
          <a:lstStyle/>
          <a:p>
            <a:fld id="{2AA0E703-48E1-40BE-A859-E4C5B5A26A04}" type="slidenum">
              <a:rPr lang="en-GB" smtClean="0"/>
              <a:t>‹#›</a:t>
            </a:fld>
            <a:endParaRPr lang="en-GB"/>
          </a:p>
        </p:txBody>
      </p:sp>
    </p:spTree>
    <p:extLst>
      <p:ext uri="{BB962C8B-B14F-4D97-AF65-F5344CB8AC3E}">
        <p14:creationId xmlns:p14="http://schemas.microsoft.com/office/powerpoint/2010/main" val="70494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86D3-0B78-4BE0-9497-5A0CBA7FC6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6CC5F8-13FB-4B11-A198-C21B9FED27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F7F271F-2893-4AB5-BFEA-AFBB0BD0F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3F82BF-B3A4-44F2-95EE-3903C02BDC47}"/>
              </a:ext>
            </a:extLst>
          </p:cNvPr>
          <p:cNvSpPr>
            <a:spLocks noGrp="1"/>
          </p:cNvSpPr>
          <p:nvPr>
            <p:ph type="dt" sz="half" idx="10"/>
          </p:nvPr>
        </p:nvSpPr>
        <p:spPr/>
        <p:txBody>
          <a:bodyPr/>
          <a:lstStyle/>
          <a:p>
            <a:fld id="{09514144-33EB-4D5E-9701-D0E4D7742109}" type="datetimeFigureOut">
              <a:rPr lang="en-GB" smtClean="0"/>
              <a:t>20/01/2022</a:t>
            </a:fld>
            <a:endParaRPr lang="en-GB"/>
          </a:p>
        </p:txBody>
      </p:sp>
      <p:sp>
        <p:nvSpPr>
          <p:cNvPr id="6" name="Footer Placeholder 5">
            <a:extLst>
              <a:ext uri="{FF2B5EF4-FFF2-40B4-BE49-F238E27FC236}">
                <a16:creationId xmlns:a16="http://schemas.microsoft.com/office/drawing/2014/main" id="{533E6654-7501-4719-8D00-A1D6C3ED83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C8D13E-6C36-4EF2-BE9B-95F8EE3B45C3}"/>
              </a:ext>
            </a:extLst>
          </p:cNvPr>
          <p:cNvSpPr>
            <a:spLocks noGrp="1"/>
          </p:cNvSpPr>
          <p:nvPr>
            <p:ph type="sldNum" sz="quarter" idx="12"/>
          </p:nvPr>
        </p:nvSpPr>
        <p:spPr/>
        <p:txBody>
          <a:bodyPr/>
          <a:lstStyle/>
          <a:p>
            <a:fld id="{2AA0E703-48E1-40BE-A859-E4C5B5A26A04}" type="slidenum">
              <a:rPr lang="en-GB" smtClean="0"/>
              <a:t>‹#›</a:t>
            </a:fld>
            <a:endParaRPr lang="en-GB"/>
          </a:p>
        </p:txBody>
      </p:sp>
    </p:spTree>
    <p:extLst>
      <p:ext uri="{BB962C8B-B14F-4D97-AF65-F5344CB8AC3E}">
        <p14:creationId xmlns:p14="http://schemas.microsoft.com/office/powerpoint/2010/main" val="70442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0C933F-9A85-4AB5-A305-7CF1ADFE20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B98D39-1643-4DD9-B7FD-461584BA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1F8B8F-3B69-44E5-ADCC-1D2FD608AC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14144-33EB-4D5E-9701-D0E4D7742109}" type="datetimeFigureOut">
              <a:rPr lang="en-GB" smtClean="0"/>
              <a:t>20/01/2022</a:t>
            </a:fld>
            <a:endParaRPr lang="en-GB"/>
          </a:p>
        </p:txBody>
      </p:sp>
      <p:sp>
        <p:nvSpPr>
          <p:cNvPr id="5" name="Footer Placeholder 4">
            <a:extLst>
              <a:ext uri="{FF2B5EF4-FFF2-40B4-BE49-F238E27FC236}">
                <a16:creationId xmlns:a16="http://schemas.microsoft.com/office/drawing/2014/main" id="{BDB20CCD-7539-4213-B1E7-BDE7952BF5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56FF12-55FF-49EE-A740-350ABE793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0E703-48E1-40BE-A859-E4C5B5A26A04}" type="slidenum">
              <a:rPr lang="en-GB" smtClean="0"/>
              <a:t>‹#›</a:t>
            </a:fld>
            <a:endParaRPr lang="en-GB"/>
          </a:p>
        </p:txBody>
      </p:sp>
    </p:spTree>
    <p:extLst>
      <p:ext uri="{BB962C8B-B14F-4D97-AF65-F5344CB8AC3E}">
        <p14:creationId xmlns:p14="http://schemas.microsoft.com/office/powerpoint/2010/main" val="2885000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oogle.co.uk/url?sa=t&amp;rct=j&amp;q=&amp;esrc=s&amp;source=web&amp;cd=&amp;cad=rja&amp;uact=8&amp;ved=2ahUKEwjVlPS4psD1AhWS_aQKHST0CcoQFnoECA0QAQ&amp;url=https%3A%2F%2Fassets.publishing.service.gov.uk%2Fgovernment%2Fuploads%2Fsystem%2Fuploads%2Fattachment_data%2Ffile%2F994028%2FPromoting_the_education_of_children_with_a_social_worker.pdf&amp;usg=AOvVaw2d4weavykIxt7nx7JX0g3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 name="Picture 2" descr="U:\VS Logo\HV School logo.jpg">
            <a:extLst>
              <a:ext uri="{FF2B5EF4-FFF2-40B4-BE49-F238E27FC236}">
                <a16:creationId xmlns:a16="http://schemas.microsoft.com/office/drawing/2014/main" id="{F9B00BC5-EBC7-4B90-A21D-C772988A66A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7" r="1758" b="-5"/>
          <a:stretch/>
        </p:blipFill>
        <p:spPr bwMode="auto">
          <a:xfrm>
            <a:off x="10824518" y="5165970"/>
            <a:ext cx="1125981" cy="12500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BB3E4B6-4CA2-47CD-9BD1-F54C9593012D}"/>
              </a:ext>
            </a:extLst>
          </p:cNvPr>
          <p:cNvSpPr txBox="1"/>
          <p:nvPr/>
        </p:nvSpPr>
        <p:spPr>
          <a:xfrm>
            <a:off x="1601265" y="914429"/>
            <a:ext cx="906978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Corporate Parenting Panel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  February 2022</a:t>
            </a:r>
          </a:p>
        </p:txBody>
      </p:sp>
      <p:sp>
        <p:nvSpPr>
          <p:cNvPr id="2" name="TextBox 1">
            <a:extLst>
              <a:ext uri="{FF2B5EF4-FFF2-40B4-BE49-F238E27FC236}">
                <a16:creationId xmlns:a16="http://schemas.microsoft.com/office/drawing/2014/main" id="{DF3364EC-0A4B-45D1-BC76-57961E72E86A}"/>
              </a:ext>
            </a:extLst>
          </p:cNvPr>
          <p:cNvSpPr txBox="1"/>
          <p:nvPr/>
        </p:nvSpPr>
        <p:spPr>
          <a:xfrm>
            <a:off x="4426997" y="3346240"/>
            <a:ext cx="6677738" cy="2308324"/>
          </a:xfrm>
          <a:prstGeom prst="rect">
            <a:avLst/>
          </a:prstGeom>
          <a:noFill/>
        </p:spPr>
        <p:txBody>
          <a:bodyPr wrap="square" rtlCol="0">
            <a:spAutoFit/>
          </a:bodyPr>
          <a:lstStyle/>
          <a:p>
            <a:endParaRPr lang="en-GB" sz="3600" dirty="0"/>
          </a:p>
          <a:p>
            <a:r>
              <a:rPr lang="en-GB" sz="3600" dirty="0"/>
              <a:t>Mellina Williamson-Taylor</a:t>
            </a:r>
          </a:p>
          <a:p>
            <a:r>
              <a:rPr lang="en-GB" sz="3600" dirty="0"/>
              <a:t>Headteacher Harrow Virtual School</a:t>
            </a:r>
          </a:p>
        </p:txBody>
      </p:sp>
      <p:pic>
        <p:nvPicPr>
          <p:cNvPr id="8" name="Content Placeholder 7">
            <a:extLst>
              <a:ext uri="{FF2B5EF4-FFF2-40B4-BE49-F238E27FC236}">
                <a16:creationId xmlns:a16="http://schemas.microsoft.com/office/drawing/2014/main" id="{2A347375-1B69-4EAF-8E53-CE595C01230D}"/>
              </a:ext>
            </a:extLst>
          </p:cNvPr>
          <p:cNvPicPr>
            <a:picLocks noGrp="1" noChangeAspect="1"/>
          </p:cNvPicPr>
          <p:nvPr>
            <p:ph idx="1"/>
          </p:nvPr>
        </p:nvPicPr>
        <p:blipFill>
          <a:blip r:embed="rId4"/>
          <a:stretch>
            <a:fillRect/>
          </a:stretch>
        </p:blipFill>
        <p:spPr>
          <a:xfrm>
            <a:off x="1529032" y="2656790"/>
            <a:ext cx="2488255" cy="3317673"/>
          </a:xfrm>
          <a:prstGeom prst="rect">
            <a:avLst/>
          </a:prstGeom>
        </p:spPr>
      </p:pic>
    </p:spTree>
    <p:extLst>
      <p:ext uri="{BB962C8B-B14F-4D97-AF65-F5344CB8AC3E}">
        <p14:creationId xmlns:p14="http://schemas.microsoft.com/office/powerpoint/2010/main" val="329540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Title 2"/>
          <p:cNvSpPr>
            <a:spLocks noGrp="1"/>
          </p:cNvSpPr>
          <p:nvPr>
            <p:ph type="title"/>
          </p:nvPr>
        </p:nvSpPr>
        <p:spPr>
          <a:xfrm>
            <a:off x="1047280" y="611187"/>
            <a:ext cx="10306520" cy="1325563"/>
          </a:xfrm>
        </p:spPr>
        <p:txBody>
          <a:bodyPr>
            <a:normAutofit/>
          </a:bodyPr>
          <a:lstStyle/>
          <a:p>
            <a:pPr algn="ctr"/>
            <a:r>
              <a:rPr lang="en-GB" sz="4000" dirty="0">
                <a:solidFill>
                  <a:srgbClr val="FFFFFF"/>
                </a:solidFill>
              </a:rPr>
              <a:t> Royal </a:t>
            </a:r>
            <a:r>
              <a:rPr lang="en-GB" sz="4000" dirty="0" err="1">
                <a:solidFill>
                  <a:srgbClr val="FFFFFF"/>
                </a:solidFill>
              </a:rPr>
              <a:t>SpringBoard</a:t>
            </a:r>
            <a:r>
              <a:rPr lang="en-GB" sz="4000" dirty="0">
                <a:solidFill>
                  <a:srgbClr val="FFFFFF"/>
                </a:solidFill>
              </a:rPr>
              <a:t> Foundation</a:t>
            </a:r>
          </a:p>
        </p:txBody>
      </p:sp>
      <p:pic>
        <p:nvPicPr>
          <p:cNvPr id="4" name="Picture 2" descr="U:\VS Logo\HV School 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7" r="1758" b="-5"/>
          <a:stretch/>
        </p:blipFill>
        <p:spPr bwMode="auto">
          <a:xfrm>
            <a:off x="10890331" y="5364178"/>
            <a:ext cx="1179505" cy="13094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3C4553A-2416-44F3-89A6-9E5C3F96D9AC}"/>
              </a:ext>
            </a:extLst>
          </p:cNvPr>
          <p:cNvSpPr/>
          <p:nvPr/>
        </p:nvSpPr>
        <p:spPr>
          <a:xfrm>
            <a:off x="1763377" y="2085368"/>
            <a:ext cx="9459723" cy="5428474"/>
          </a:xfrm>
          <a:prstGeom prst="rect">
            <a:avLst/>
          </a:prstGeom>
        </p:spPr>
        <p:txBody>
          <a:bodyPr wrap="square">
            <a:spAutoFit/>
          </a:bodyPr>
          <a:lstStyle/>
          <a:p>
            <a:pPr>
              <a:lnSpc>
                <a:spcPct val="115000"/>
              </a:lnSpc>
              <a:spcAft>
                <a:spcPts val="600"/>
              </a:spcAft>
            </a:pPr>
            <a:endParaRPr lang="en-GB" sz="20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600"/>
              </a:spcAft>
            </a:pPr>
            <a:r>
              <a:rPr lang="en-GB" sz="2000" dirty="0">
                <a:latin typeface="Arial" panose="020B0604020202020204" pitchFamily="34" charset="0"/>
                <a:ea typeface="Calibri" panose="020F0502020204030204" pitchFamily="34" charset="0"/>
                <a:cs typeface="Arial" panose="020B0604020202020204" pitchFamily="34" charset="0"/>
              </a:rPr>
              <a:t>This is a two-year pilot programme joint-funded by the Independent Schools team and  Children’s Social Care team in the DfE. It is being implemented by Royal National Children’s </a:t>
            </a:r>
            <a:r>
              <a:rPr lang="en-GB" sz="2000" dirty="0" err="1">
                <a:latin typeface="Arial" panose="020B0604020202020204" pitchFamily="34" charset="0"/>
                <a:ea typeface="Calibri" panose="020F0502020204030204" pitchFamily="34" charset="0"/>
                <a:cs typeface="Arial" panose="020B0604020202020204" pitchFamily="34" charset="0"/>
              </a:rPr>
              <a:t>SpringBoard</a:t>
            </a:r>
            <a:r>
              <a:rPr lang="en-GB" sz="2000" dirty="0">
                <a:latin typeface="Arial" panose="020B0604020202020204" pitchFamily="34" charset="0"/>
                <a:ea typeface="Calibri" panose="020F0502020204030204" pitchFamily="34" charset="0"/>
                <a:cs typeface="Arial" panose="020B0604020202020204" pitchFamily="34" charset="0"/>
              </a:rPr>
              <a:t> Foundation (“Royal </a:t>
            </a:r>
            <a:r>
              <a:rPr lang="en-GB" sz="2000" dirty="0" err="1">
                <a:latin typeface="Arial" panose="020B0604020202020204" pitchFamily="34" charset="0"/>
                <a:ea typeface="Calibri" panose="020F0502020204030204" pitchFamily="34" charset="0"/>
                <a:cs typeface="Arial" panose="020B0604020202020204" pitchFamily="34" charset="0"/>
              </a:rPr>
              <a:t>SpringBoard</a:t>
            </a:r>
            <a:r>
              <a:rPr lang="en-GB" sz="2000" dirty="0">
                <a:latin typeface="Arial" panose="020B0604020202020204" pitchFamily="34" charset="0"/>
                <a:ea typeface="Calibri" panose="020F0502020204030204" pitchFamily="34" charset="0"/>
                <a:cs typeface="Arial" panose="020B0604020202020204" pitchFamily="34" charset="0"/>
              </a:rPr>
              <a:t>”) in partnership with Local Authorities and boarding and independent day schools. </a:t>
            </a:r>
          </a:p>
          <a:p>
            <a:pPr>
              <a:lnSpc>
                <a:spcPct val="115000"/>
              </a:lnSpc>
              <a:spcAft>
                <a:spcPts val="600"/>
              </a:spcAft>
            </a:pPr>
            <a:r>
              <a:rPr lang="en-GB" sz="2000" b="1" dirty="0">
                <a:latin typeface="Arial" panose="020B0604020202020204" pitchFamily="34" charset="0"/>
                <a:cs typeface="Arial" panose="020B0604020202020204" pitchFamily="34" charset="0"/>
              </a:rPr>
              <a:t>The role of Royal </a:t>
            </a:r>
            <a:r>
              <a:rPr lang="en-GB" sz="2000" b="1" dirty="0" err="1">
                <a:latin typeface="Arial" panose="020B0604020202020204" pitchFamily="34" charset="0"/>
                <a:cs typeface="Arial" panose="020B0604020202020204" pitchFamily="34" charset="0"/>
              </a:rPr>
              <a:t>SpringBoard</a:t>
            </a:r>
            <a:r>
              <a:rPr lang="en-GB" sz="2000" b="1" dirty="0">
                <a:latin typeface="Arial" panose="020B0604020202020204" pitchFamily="34" charset="0"/>
                <a:cs typeface="Arial" panose="020B0604020202020204" pitchFamily="34" charset="0"/>
              </a:rPr>
              <a:t> is to:</a:t>
            </a:r>
            <a:endParaRPr lang="en-GB"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broker partnerships with Local Authority Virtual Schools and then match placements of CLA and vulnerable pupils  at boarding and independent schools </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quality assure the boarding or independent day schools to ensure CLA and vulnerable pupils will thrive in their settings</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 monitor the progress of  placed through the programme (including through the PEP process); and ensure additional support is put in place, where necessary, for placements to succeed.</a:t>
            </a:r>
          </a:p>
          <a:p>
            <a:pPr>
              <a:lnSpc>
                <a:spcPct val="115000"/>
              </a:lnSpc>
              <a:spcAft>
                <a:spcPts val="600"/>
              </a:spcAft>
            </a:pPr>
            <a:r>
              <a:rPr lang="en-GB" sz="2400" dirty="0">
                <a:latin typeface="Arial" panose="020B0604020202020204" pitchFamily="34" charset="0"/>
                <a:ea typeface="Calibri" panose="020F050202020403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600"/>
              </a:spcAft>
            </a:pP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740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9"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E69EE4E-90EC-4055-B3F8-B4A247B5224B}"/>
              </a:ext>
            </a:extLst>
          </p:cNvPr>
          <p:cNvSpPr>
            <a:spLocks noGrp="1"/>
          </p:cNvSpPr>
          <p:nvPr>
            <p:ph type="title"/>
          </p:nvPr>
        </p:nvSpPr>
        <p:spPr>
          <a:xfrm>
            <a:off x="1047280" y="759805"/>
            <a:ext cx="10306520" cy="1325563"/>
          </a:xfrm>
        </p:spPr>
        <p:txBody>
          <a:bodyPr>
            <a:normAutofit fontScale="90000"/>
          </a:bodyPr>
          <a:lstStyle/>
          <a:p>
            <a:pPr algn="ctr"/>
            <a:r>
              <a:rPr lang="en-GB"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Every Child Can Achieve </a:t>
            </a:r>
            <a:br>
              <a:rPr lang="en-GB"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GB"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Programme Rationale  </a:t>
            </a:r>
            <a:br>
              <a:rPr lang="en-GB"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GB" sz="4000" dirty="0">
              <a:solidFill>
                <a:srgbClr val="FFFFFF"/>
              </a:solidFill>
            </a:endParaRPr>
          </a:p>
        </p:txBody>
      </p:sp>
      <p:pic>
        <p:nvPicPr>
          <p:cNvPr id="4" name="Picture 3">
            <a:extLst>
              <a:ext uri="{FF2B5EF4-FFF2-40B4-BE49-F238E27FC236}">
                <a16:creationId xmlns:a16="http://schemas.microsoft.com/office/drawing/2014/main" id="{72228043-841E-4EA0-B26B-438D1E8CA3C5}"/>
              </a:ext>
            </a:extLst>
          </p:cNvPr>
          <p:cNvPicPr>
            <a:picLocks noChangeAspect="1"/>
          </p:cNvPicPr>
          <p:nvPr/>
        </p:nvPicPr>
        <p:blipFill rotWithShape="1">
          <a:blip r:embed="rId3"/>
          <a:srcRect l="20" r="2223" b="1"/>
          <a:stretch/>
        </p:blipFill>
        <p:spPr>
          <a:xfrm>
            <a:off x="10623490" y="5391832"/>
            <a:ext cx="1199426" cy="1331556"/>
          </a:xfrm>
          <a:prstGeom prst="rect">
            <a:avLst/>
          </a:prstGeom>
        </p:spPr>
      </p:pic>
      <p:sp>
        <p:nvSpPr>
          <p:cNvPr id="3" name="Content Placeholder 2">
            <a:extLst>
              <a:ext uri="{FF2B5EF4-FFF2-40B4-BE49-F238E27FC236}">
                <a16:creationId xmlns:a16="http://schemas.microsoft.com/office/drawing/2014/main" id="{E458C8CF-AF76-4934-A722-1464FCDFA06B}"/>
              </a:ext>
            </a:extLst>
          </p:cNvPr>
          <p:cNvSpPr>
            <a:spLocks noGrp="1"/>
          </p:cNvSpPr>
          <p:nvPr>
            <p:ph idx="1"/>
          </p:nvPr>
        </p:nvSpPr>
        <p:spPr>
          <a:xfrm>
            <a:off x="1529032" y="2378076"/>
            <a:ext cx="8728421" cy="4052221"/>
          </a:xfrm>
        </p:spPr>
        <p:txBody>
          <a:bodyPr>
            <a:normAutofit fontScale="32500" lnSpcReduction="20000"/>
          </a:bodyPr>
          <a:lstStyle/>
          <a:p>
            <a:pPr indent="0">
              <a:buNone/>
            </a:pP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7400" dirty="0">
                <a:effectLst/>
                <a:latin typeface="Arial" panose="020B0604020202020204" pitchFamily="34" charset="0"/>
                <a:ea typeface="Calibri" panose="020F0502020204030204" pitchFamily="34" charset="0"/>
                <a:cs typeface="Arial" panose="020B0604020202020204" pitchFamily="34" charset="0"/>
              </a:rPr>
              <a:t>Every year we identify students who we know are still on board, but have signs of beginning to either buckle under the pressure or who have circumstances in their lives out of school which are beginning to draw them away from their studies.  In these circumstances, any opportunity to sit an exam is advantageous to the pupil, especially if they have a chance of passing.</a:t>
            </a:r>
          </a:p>
          <a:p>
            <a:pPr marL="457200"/>
            <a:r>
              <a:rPr lang="en-GB" sz="7400" dirty="0">
                <a:effectLst/>
                <a:latin typeface="Arial" panose="020B0604020202020204" pitchFamily="34" charset="0"/>
                <a:ea typeface="Calibri" panose="020F0502020204030204" pitchFamily="34" charset="0"/>
                <a:cs typeface="Arial" panose="020B0604020202020204" pitchFamily="34" charset="0"/>
              </a:rPr>
              <a:t>A child’s personal circumstances can change very quickly and so it is better to enter students  for </a:t>
            </a:r>
            <a:r>
              <a:rPr lang="en-GB" sz="7400" dirty="0">
                <a:latin typeface="Arial" panose="020B0604020202020204" pitchFamily="34" charset="0"/>
                <a:ea typeface="Calibri" panose="020F0502020204030204" pitchFamily="34" charset="0"/>
                <a:cs typeface="Arial" panose="020B0604020202020204" pitchFamily="34" charset="0"/>
              </a:rPr>
              <a:t>qualifications </a:t>
            </a:r>
            <a:r>
              <a:rPr lang="en-GB" sz="7400" dirty="0">
                <a:effectLst/>
                <a:latin typeface="Arial" panose="020B0604020202020204" pitchFamily="34" charset="0"/>
                <a:ea typeface="Calibri" panose="020F0502020204030204" pitchFamily="34" charset="0"/>
                <a:cs typeface="Arial" panose="020B0604020202020204" pitchFamily="34" charset="0"/>
              </a:rPr>
              <a:t>early rather than run the risk of ‘losing’ them in Year 11. </a:t>
            </a:r>
          </a:p>
          <a:p>
            <a:pPr marL="457200">
              <a:spcAft>
                <a:spcPts val="800"/>
              </a:spcAft>
            </a:pPr>
            <a:r>
              <a:rPr lang="en-GB" sz="7400" dirty="0">
                <a:effectLst/>
                <a:latin typeface="Arial" panose="020B0604020202020204" pitchFamily="34" charset="0"/>
                <a:ea typeface="Calibri" panose="020F0502020204030204" pitchFamily="34" charset="0"/>
                <a:cs typeface="Arial" panose="020B0604020202020204" pitchFamily="34" charset="0"/>
              </a:rPr>
              <a:t>HVS  is currently  </a:t>
            </a:r>
            <a:r>
              <a:rPr lang="en-GB" sz="7400" dirty="0">
                <a:latin typeface="Arial" panose="020B0604020202020204" pitchFamily="34" charset="0"/>
                <a:ea typeface="Calibri" panose="020F0502020204030204" pitchFamily="34" charset="0"/>
                <a:cs typeface="Arial" panose="020B0604020202020204" pitchFamily="34" charset="0"/>
              </a:rPr>
              <a:t>3</a:t>
            </a:r>
            <a:r>
              <a:rPr lang="en-GB" sz="7400" dirty="0">
                <a:effectLst/>
                <a:latin typeface="Arial" panose="020B0604020202020204" pitchFamily="34" charset="0"/>
                <a:ea typeface="Calibri" panose="020F0502020204030204" pitchFamily="34" charset="0"/>
                <a:cs typeface="Arial" panose="020B0604020202020204" pitchFamily="34" charset="0"/>
              </a:rPr>
              <a:t> points below the ‘Attainment 8’ England Average (21) and this programme has been designed to address this. </a:t>
            </a:r>
          </a:p>
          <a:p>
            <a:endParaRPr lang="en-GB" sz="1500" dirty="0"/>
          </a:p>
        </p:txBody>
      </p:sp>
    </p:spTree>
    <p:extLst>
      <p:ext uri="{BB962C8B-B14F-4D97-AF65-F5344CB8AC3E}">
        <p14:creationId xmlns:p14="http://schemas.microsoft.com/office/powerpoint/2010/main" val="2273308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9"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E69EE4E-90EC-4055-B3F8-B4A247B5224B}"/>
              </a:ext>
            </a:extLst>
          </p:cNvPr>
          <p:cNvSpPr>
            <a:spLocks noGrp="1"/>
          </p:cNvSpPr>
          <p:nvPr>
            <p:ph type="title"/>
          </p:nvPr>
        </p:nvSpPr>
        <p:spPr>
          <a:xfrm>
            <a:off x="1047280" y="759805"/>
            <a:ext cx="10306520" cy="1325563"/>
          </a:xfrm>
        </p:spPr>
        <p:txBody>
          <a:bodyPr>
            <a:normAutofit/>
          </a:bodyPr>
          <a:lstStyle/>
          <a:p>
            <a:pPr algn="ctr"/>
            <a:r>
              <a:rPr lang="en-GB" sz="4000" dirty="0">
                <a:solidFill>
                  <a:srgbClr val="FFFFFF"/>
                </a:solidFill>
              </a:rPr>
              <a:t>What is a Functional Skills Qualification?</a:t>
            </a:r>
          </a:p>
        </p:txBody>
      </p:sp>
      <p:pic>
        <p:nvPicPr>
          <p:cNvPr id="4" name="Picture 3">
            <a:extLst>
              <a:ext uri="{FF2B5EF4-FFF2-40B4-BE49-F238E27FC236}">
                <a16:creationId xmlns:a16="http://schemas.microsoft.com/office/drawing/2014/main" id="{72228043-841E-4EA0-B26B-438D1E8CA3C5}"/>
              </a:ext>
            </a:extLst>
          </p:cNvPr>
          <p:cNvPicPr>
            <a:picLocks noChangeAspect="1"/>
          </p:cNvPicPr>
          <p:nvPr/>
        </p:nvPicPr>
        <p:blipFill rotWithShape="1">
          <a:blip r:embed="rId3"/>
          <a:srcRect l="20" r="2223" b="1"/>
          <a:stretch/>
        </p:blipFill>
        <p:spPr>
          <a:xfrm>
            <a:off x="10623490" y="5391832"/>
            <a:ext cx="1199426" cy="1331556"/>
          </a:xfrm>
          <a:prstGeom prst="rect">
            <a:avLst/>
          </a:prstGeom>
        </p:spPr>
      </p:pic>
      <p:sp>
        <p:nvSpPr>
          <p:cNvPr id="3" name="Content Placeholder 2">
            <a:extLst>
              <a:ext uri="{FF2B5EF4-FFF2-40B4-BE49-F238E27FC236}">
                <a16:creationId xmlns:a16="http://schemas.microsoft.com/office/drawing/2014/main" id="{E458C8CF-AF76-4934-A722-1464FCDFA06B}"/>
              </a:ext>
            </a:extLst>
          </p:cNvPr>
          <p:cNvSpPr>
            <a:spLocks noGrp="1"/>
          </p:cNvSpPr>
          <p:nvPr>
            <p:ph idx="1"/>
          </p:nvPr>
        </p:nvSpPr>
        <p:spPr>
          <a:xfrm>
            <a:off x="1529032" y="2378076"/>
            <a:ext cx="8728421" cy="4052221"/>
          </a:xfrm>
        </p:spPr>
        <p:txBody>
          <a:bodyPr>
            <a:normAutofit/>
          </a:bodyPr>
          <a:lstStyle/>
          <a:p>
            <a:pPr indent="0">
              <a:buNone/>
            </a:pP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500" dirty="0"/>
          </a:p>
        </p:txBody>
      </p:sp>
      <p:pic>
        <p:nvPicPr>
          <p:cNvPr id="5" name="Picture 4">
            <a:extLst>
              <a:ext uri="{FF2B5EF4-FFF2-40B4-BE49-F238E27FC236}">
                <a16:creationId xmlns:a16="http://schemas.microsoft.com/office/drawing/2014/main" id="{6D482299-EAF2-49C7-B33C-CF2A8CEA0CFA}"/>
              </a:ext>
            </a:extLst>
          </p:cNvPr>
          <p:cNvPicPr>
            <a:picLocks noChangeAspect="1"/>
          </p:cNvPicPr>
          <p:nvPr/>
        </p:nvPicPr>
        <p:blipFill>
          <a:blip r:embed="rId4"/>
          <a:stretch>
            <a:fillRect/>
          </a:stretch>
        </p:blipFill>
        <p:spPr>
          <a:xfrm>
            <a:off x="1437792" y="3728588"/>
            <a:ext cx="8819661" cy="2589559"/>
          </a:xfrm>
          <a:prstGeom prst="rect">
            <a:avLst/>
          </a:prstGeom>
        </p:spPr>
      </p:pic>
      <p:pic>
        <p:nvPicPr>
          <p:cNvPr id="6" name="Picture 5">
            <a:extLst>
              <a:ext uri="{FF2B5EF4-FFF2-40B4-BE49-F238E27FC236}">
                <a16:creationId xmlns:a16="http://schemas.microsoft.com/office/drawing/2014/main" id="{C74F6931-2E4C-4B83-8BDC-167991A1DE47}"/>
              </a:ext>
            </a:extLst>
          </p:cNvPr>
          <p:cNvPicPr>
            <a:picLocks noChangeAspect="1"/>
          </p:cNvPicPr>
          <p:nvPr/>
        </p:nvPicPr>
        <p:blipFill>
          <a:blip r:embed="rId5"/>
          <a:stretch>
            <a:fillRect/>
          </a:stretch>
        </p:blipFill>
        <p:spPr>
          <a:xfrm>
            <a:off x="1633571" y="2394365"/>
            <a:ext cx="4566969" cy="1222073"/>
          </a:xfrm>
          <a:prstGeom prst="rect">
            <a:avLst/>
          </a:prstGeom>
        </p:spPr>
      </p:pic>
      <p:pic>
        <p:nvPicPr>
          <p:cNvPr id="7" name="Picture 6">
            <a:extLst>
              <a:ext uri="{FF2B5EF4-FFF2-40B4-BE49-F238E27FC236}">
                <a16:creationId xmlns:a16="http://schemas.microsoft.com/office/drawing/2014/main" id="{57951623-D825-48C4-8D87-904AA8083C8B}"/>
              </a:ext>
            </a:extLst>
          </p:cNvPr>
          <p:cNvPicPr>
            <a:picLocks noChangeAspect="1"/>
          </p:cNvPicPr>
          <p:nvPr/>
        </p:nvPicPr>
        <p:blipFill>
          <a:blip r:embed="rId6"/>
          <a:stretch>
            <a:fillRect/>
          </a:stretch>
        </p:blipFill>
        <p:spPr>
          <a:xfrm>
            <a:off x="6228860" y="2378076"/>
            <a:ext cx="4329569" cy="1099665"/>
          </a:xfrm>
          <a:prstGeom prst="rect">
            <a:avLst/>
          </a:prstGeom>
        </p:spPr>
      </p:pic>
    </p:spTree>
    <p:extLst>
      <p:ext uri="{BB962C8B-B14F-4D97-AF65-F5344CB8AC3E}">
        <p14:creationId xmlns:p14="http://schemas.microsoft.com/office/powerpoint/2010/main" val="785252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Rectangle 4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3137648-86E3-4AE4-9BA7-9A8CD175C036}"/>
              </a:ext>
            </a:extLst>
          </p:cNvPr>
          <p:cNvSpPr>
            <a:spLocks noGrp="1"/>
          </p:cNvSpPr>
          <p:nvPr>
            <p:ph type="title"/>
          </p:nvPr>
        </p:nvSpPr>
        <p:spPr>
          <a:xfrm>
            <a:off x="958506" y="800392"/>
            <a:ext cx="10264697" cy="1212102"/>
          </a:xfrm>
        </p:spPr>
        <p:txBody>
          <a:bodyPr vert="horz" lIns="91440" tIns="45720" rIns="91440" bIns="45720" rtlCol="0" anchor="ctr">
            <a:normAutofit fontScale="90000"/>
          </a:bodyPr>
          <a:lstStyle/>
          <a:p>
            <a:r>
              <a:rPr lang="en-US" sz="3200" kern="1200" dirty="0">
                <a:solidFill>
                  <a:srgbClr val="FFFFFF"/>
                </a:solidFill>
                <a:effectLst/>
                <a:latin typeface="+mj-lt"/>
                <a:ea typeface="+mj-ea"/>
                <a:cs typeface="+mj-cs"/>
              </a:rPr>
              <a:t>Every Child Can Achieve </a:t>
            </a:r>
            <a:br>
              <a:rPr lang="en-US" sz="3200" kern="1200" dirty="0">
                <a:solidFill>
                  <a:srgbClr val="FFFFFF"/>
                </a:solidFill>
                <a:effectLst/>
                <a:latin typeface="+mj-lt"/>
                <a:ea typeface="+mj-ea"/>
                <a:cs typeface="+mj-cs"/>
              </a:rPr>
            </a:br>
            <a:r>
              <a:rPr lang="en-US" sz="3200" kern="1200" dirty="0">
                <a:solidFill>
                  <a:srgbClr val="FFFFFF"/>
                </a:solidFill>
                <a:effectLst/>
                <a:latin typeface="+mj-lt"/>
                <a:ea typeface="+mj-ea"/>
                <a:cs typeface="+mj-cs"/>
              </a:rPr>
              <a:t>Tuition and Assessment</a:t>
            </a:r>
            <a:br>
              <a:rPr lang="en-US" sz="2500" kern="1200" dirty="0">
                <a:solidFill>
                  <a:srgbClr val="FFFFFF"/>
                </a:solidFill>
                <a:effectLst/>
                <a:latin typeface="+mj-lt"/>
                <a:ea typeface="+mj-ea"/>
                <a:cs typeface="+mj-cs"/>
              </a:rPr>
            </a:br>
            <a:endParaRPr lang="en-US" sz="2500"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4D01B90E-5C68-4C0E-A7CC-B6B41C438D11}"/>
              </a:ext>
            </a:extLst>
          </p:cNvPr>
          <p:cNvSpPr>
            <a:spLocks noGrp="1"/>
          </p:cNvSpPr>
          <p:nvPr>
            <p:ph sz="half" idx="2"/>
          </p:nvPr>
        </p:nvSpPr>
        <p:spPr>
          <a:xfrm>
            <a:off x="1367624" y="2490436"/>
            <a:ext cx="9708995" cy="3567173"/>
          </a:xfrm>
        </p:spPr>
        <p:txBody>
          <a:bodyPr vert="horz" lIns="91440" tIns="45720" rIns="91440" bIns="45720" rtlCol="0" anchor="ctr">
            <a:normAutofit/>
          </a:bodyPr>
          <a:lstStyle/>
          <a:p>
            <a:pPr>
              <a:spcAft>
                <a:spcPts val="800"/>
              </a:spcAft>
            </a:pPr>
            <a:r>
              <a:rPr lang="en-US" sz="2200">
                <a:effectLst/>
              </a:rPr>
              <a:t>Students will be supported via  online 1:1  tuition for Functional Skills English, Maths and  ICT. (Students can take </a:t>
            </a:r>
            <a:r>
              <a:rPr lang="en-US" sz="2200"/>
              <a:t> any number or combinations of these )</a:t>
            </a:r>
          </a:p>
          <a:p>
            <a:pPr>
              <a:spcAft>
                <a:spcPts val="800"/>
              </a:spcAft>
            </a:pPr>
            <a:r>
              <a:rPr lang="en-US" sz="2200">
                <a:effectLst/>
              </a:rPr>
              <a:t>Tests are taken online at an approved test centre. (No paper exams, the test centres have computers set-up for the assessment)</a:t>
            </a:r>
          </a:p>
          <a:p>
            <a:pPr>
              <a:spcAft>
                <a:spcPts val="800"/>
              </a:spcAft>
            </a:pPr>
            <a:r>
              <a:rPr lang="en-US" sz="2200">
                <a:effectLst/>
              </a:rPr>
              <a:t>The student’s Unique Learner Number (ULN) will be matched to their Personal Learning Record- which maintains a list of qualifications held by each student. It will feed into their Year 11 Attainment 8 and Progress 8 Scores.</a:t>
            </a:r>
          </a:p>
          <a:p>
            <a:endParaRPr lang="en-US" sz="2200"/>
          </a:p>
        </p:txBody>
      </p:sp>
      <p:pic>
        <p:nvPicPr>
          <p:cNvPr id="7" name="Picture 6">
            <a:extLst>
              <a:ext uri="{FF2B5EF4-FFF2-40B4-BE49-F238E27FC236}">
                <a16:creationId xmlns:a16="http://schemas.microsoft.com/office/drawing/2014/main" id="{F01E8765-1955-4958-9D9E-2D5542640486}"/>
              </a:ext>
            </a:extLst>
          </p:cNvPr>
          <p:cNvPicPr>
            <a:picLocks noChangeAspect="1"/>
          </p:cNvPicPr>
          <p:nvPr/>
        </p:nvPicPr>
        <p:blipFill rotWithShape="1">
          <a:blip r:embed="rId3"/>
          <a:srcRect t="4223"/>
          <a:stretch/>
        </p:blipFill>
        <p:spPr>
          <a:xfrm>
            <a:off x="10672281" y="5506065"/>
            <a:ext cx="1300636" cy="1351935"/>
          </a:xfrm>
          <a:prstGeom prst="rect">
            <a:avLst/>
          </a:prstGeom>
        </p:spPr>
      </p:pic>
    </p:spTree>
    <p:extLst>
      <p:ext uri="{BB962C8B-B14F-4D97-AF65-F5344CB8AC3E}">
        <p14:creationId xmlns:p14="http://schemas.microsoft.com/office/powerpoint/2010/main" val="2663866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2"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3137648-86E3-4AE4-9BA7-9A8CD175C036}"/>
              </a:ext>
            </a:extLst>
          </p:cNvPr>
          <p:cNvSpPr>
            <a:spLocks noGrp="1"/>
          </p:cNvSpPr>
          <p:nvPr>
            <p:ph type="title"/>
          </p:nvPr>
        </p:nvSpPr>
        <p:spPr>
          <a:xfrm>
            <a:off x="1047280" y="759805"/>
            <a:ext cx="10306520" cy="1325563"/>
          </a:xfrm>
        </p:spPr>
        <p:txBody>
          <a:bodyPr vert="horz" lIns="91440" tIns="45720" rIns="91440" bIns="45720" rtlCol="0" anchor="ctr">
            <a:normAutofit fontScale="90000"/>
          </a:bodyPr>
          <a:lstStyle/>
          <a:p>
            <a:pPr algn="ctr"/>
            <a:r>
              <a:rPr lang="en-US" sz="4000" kern="1200" dirty="0">
                <a:solidFill>
                  <a:srgbClr val="FFFFFF"/>
                </a:solidFill>
                <a:effectLst/>
                <a:latin typeface="+mj-lt"/>
                <a:ea typeface="+mj-ea"/>
                <a:cs typeface="+mj-cs"/>
              </a:rPr>
              <a:t>Every Child Can Achieve </a:t>
            </a:r>
            <a:br>
              <a:rPr lang="en-US" sz="4000" kern="1200" dirty="0">
                <a:solidFill>
                  <a:srgbClr val="FFFFFF"/>
                </a:solidFill>
                <a:effectLst/>
                <a:latin typeface="+mj-lt"/>
                <a:ea typeface="+mj-ea"/>
                <a:cs typeface="+mj-cs"/>
              </a:rPr>
            </a:br>
            <a:r>
              <a:rPr lang="en-US" sz="4000" kern="1200" dirty="0" err="1">
                <a:solidFill>
                  <a:srgbClr val="FFFFFF"/>
                </a:solidFill>
                <a:effectLst/>
                <a:latin typeface="+mj-lt"/>
                <a:ea typeface="+mj-ea"/>
                <a:cs typeface="+mj-cs"/>
              </a:rPr>
              <a:t>Programme</a:t>
            </a:r>
            <a:r>
              <a:rPr lang="en-US" sz="4000" kern="1200" dirty="0">
                <a:solidFill>
                  <a:srgbClr val="FFFFFF"/>
                </a:solidFill>
                <a:effectLst/>
                <a:latin typeface="+mj-lt"/>
                <a:ea typeface="+mj-ea"/>
                <a:cs typeface="+mj-cs"/>
              </a:rPr>
              <a:t> Outcomes</a:t>
            </a:r>
            <a:br>
              <a:rPr lang="en-US" sz="4000" kern="1200" dirty="0">
                <a:solidFill>
                  <a:srgbClr val="FFFFFF"/>
                </a:solidFill>
                <a:effectLst/>
                <a:latin typeface="+mj-lt"/>
                <a:ea typeface="+mj-ea"/>
                <a:cs typeface="+mj-cs"/>
              </a:rPr>
            </a:br>
            <a:endParaRPr lang="en-US" sz="4000" kern="1200" dirty="0">
              <a:solidFill>
                <a:srgbClr val="FFFFFF"/>
              </a:solidFill>
              <a:latin typeface="+mj-lt"/>
              <a:ea typeface="+mj-ea"/>
              <a:cs typeface="+mj-cs"/>
            </a:endParaRPr>
          </a:p>
        </p:txBody>
      </p:sp>
      <p:pic>
        <p:nvPicPr>
          <p:cNvPr id="7" name="Picture 6">
            <a:extLst>
              <a:ext uri="{FF2B5EF4-FFF2-40B4-BE49-F238E27FC236}">
                <a16:creationId xmlns:a16="http://schemas.microsoft.com/office/drawing/2014/main" id="{F01E8765-1955-4958-9D9E-2D5542640486}"/>
              </a:ext>
            </a:extLst>
          </p:cNvPr>
          <p:cNvPicPr>
            <a:picLocks noChangeAspect="1"/>
          </p:cNvPicPr>
          <p:nvPr/>
        </p:nvPicPr>
        <p:blipFill rotWithShape="1">
          <a:blip r:embed="rId3"/>
          <a:srcRect t="4223"/>
          <a:stretch/>
        </p:blipFill>
        <p:spPr>
          <a:xfrm>
            <a:off x="10672281" y="5506065"/>
            <a:ext cx="1300636" cy="1351935"/>
          </a:xfrm>
          <a:prstGeom prst="rect">
            <a:avLst/>
          </a:prstGeom>
        </p:spPr>
      </p:pic>
      <p:pic>
        <p:nvPicPr>
          <p:cNvPr id="5" name="Content Placeholder 4">
            <a:extLst>
              <a:ext uri="{FF2B5EF4-FFF2-40B4-BE49-F238E27FC236}">
                <a16:creationId xmlns:a16="http://schemas.microsoft.com/office/drawing/2014/main" id="{794F0278-124A-40FB-B649-32640C2BAC8A}"/>
              </a:ext>
            </a:extLst>
          </p:cNvPr>
          <p:cNvPicPr>
            <a:picLocks noGrp="1" noChangeAspect="1"/>
          </p:cNvPicPr>
          <p:nvPr>
            <p:ph sz="half" idx="2"/>
          </p:nvPr>
        </p:nvPicPr>
        <p:blipFill>
          <a:blip r:embed="rId4"/>
          <a:stretch>
            <a:fillRect/>
          </a:stretch>
        </p:blipFill>
        <p:spPr>
          <a:xfrm>
            <a:off x="1406014" y="2419705"/>
            <a:ext cx="9379974" cy="3882672"/>
          </a:xfrm>
          <a:prstGeom prst="rect">
            <a:avLst/>
          </a:prstGeom>
        </p:spPr>
      </p:pic>
    </p:spTree>
    <p:extLst>
      <p:ext uri="{BB962C8B-B14F-4D97-AF65-F5344CB8AC3E}">
        <p14:creationId xmlns:p14="http://schemas.microsoft.com/office/powerpoint/2010/main" val="2674774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Title 2"/>
          <p:cNvSpPr>
            <a:spLocks noGrp="1"/>
          </p:cNvSpPr>
          <p:nvPr>
            <p:ph type="title"/>
          </p:nvPr>
        </p:nvSpPr>
        <p:spPr>
          <a:xfrm>
            <a:off x="1047280" y="759805"/>
            <a:ext cx="10306520" cy="1325563"/>
          </a:xfrm>
        </p:spPr>
        <p:txBody>
          <a:bodyPr>
            <a:normAutofit/>
          </a:bodyPr>
          <a:lstStyle/>
          <a:p>
            <a:r>
              <a:rPr lang="en-GB" sz="4000" dirty="0">
                <a:solidFill>
                  <a:srgbClr val="FFFFFF"/>
                </a:solidFill>
              </a:rPr>
              <a:t>An  Update on School Priorities</a:t>
            </a:r>
          </a:p>
        </p:txBody>
      </p:sp>
      <p:pic>
        <p:nvPicPr>
          <p:cNvPr id="4" name="Picture 2" descr="U:\VS Logo\HV School 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7" r="1758" b="-5"/>
          <a:stretch/>
        </p:blipFill>
        <p:spPr bwMode="auto">
          <a:xfrm>
            <a:off x="9131918" y="775927"/>
            <a:ext cx="1179505" cy="130944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047280" y="2543174"/>
            <a:ext cx="10504535" cy="4086225"/>
          </a:xfrm>
        </p:spPr>
        <p:txBody>
          <a:bodyPr>
            <a:normAutofit/>
          </a:bodyPr>
          <a:lstStyle/>
          <a:p>
            <a:pPr marL="0" indent="0">
              <a:buNone/>
            </a:pPr>
            <a:endParaRPr lang="en-GB" sz="2400" dirty="0"/>
          </a:p>
          <a:p>
            <a:pPr marL="0" indent="0">
              <a:buNone/>
            </a:pPr>
            <a:r>
              <a:rPr lang="en-GB" sz="2000" dirty="0">
                <a:latin typeface="Arial" panose="020B0604020202020204" pitchFamily="34" charset="0"/>
                <a:cs typeface="Arial" panose="020B0604020202020204" pitchFamily="34" charset="0"/>
              </a:rPr>
              <a:t>To  review the education support packages for ‘hard to reach’  Key Stage 3 and  Key 4 students. </a:t>
            </a:r>
          </a:p>
          <a:p>
            <a:pPr lvl="1">
              <a:buFont typeface="Wingdings" panose="05000000000000000000" pitchFamily="2" charset="2"/>
              <a:buChar char="ü"/>
            </a:pPr>
            <a:r>
              <a:rPr lang="en-GB" sz="2000" dirty="0">
                <a:latin typeface="Arial" panose="020B0604020202020204" pitchFamily="34" charset="0"/>
                <a:cs typeface="Arial" panose="020B0604020202020204" pitchFamily="34" charset="0"/>
              </a:rPr>
              <a:t>The ‘Every Child Can Achieve Programme’ is in place.</a:t>
            </a:r>
          </a:p>
          <a:p>
            <a:pPr lvl="1">
              <a:buFont typeface="Wingdings" panose="05000000000000000000" pitchFamily="2" charset="2"/>
              <a:buChar char="ü"/>
            </a:pPr>
            <a:r>
              <a:rPr lang="en-GB" sz="2000" dirty="0">
                <a:latin typeface="Arial" panose="020B0604020202020204" pitchFamily="34" charset="0"/>
                <a:cs typeface="Arial" panose="020B0604020202020204" pitchFamily="34" charset="0"/>
              </a:rPr>
              <a:t>A learning mentor has been appointed. </a:t>
            </a:r>
          </a:p>
          <a:p>
            <a:pPr marL="457200" lvl="1"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To increase the number of CLA and Care Leavers in Employment, Education and Training to 75% or higher.</a:t>
            </a:r>
          </a:p>
          <a:p>
            <a:pPr lvl="1">
              <a:buFont typeface="Wingdings" panose="05000000000000000000" pitchFamily="2" charset="2"/>
              <a:buChar char="ü"/>
            </a:pPr>
            <a:r>
              <a:rPr lang="en-GB" sz="2000" dirty="0">
                <a:latin typeface="Arial" panose="020B0604020202020204" pitchFamily="34" charset="0"/>
                <a:cs typeface="Arial" panose="020B0604020202020204" pitchFamily="34" charset="0"/>
              </a:rPr>
              <a:t>80% of students in Key Stage 5 are EET</a:t>
            </a:r>
          </a:p>
          <a:p>
            <a:pPr lvl="1">
              <a:buFont typeface="Wingdings" panose="05000000000000000000" pitchFamily="2" charset="2"/>
              <a:buChar char="ü"/>
            </a:pPr>
            <a:r>
              <a:rPr lang="en-GB" sz="2000" dirty="0">
                <a:latin typeface="Arial" panose="020B0604020202020204" pitchFamily="34" charset="0"/>
                <a:cs typeface="Arial" panose="020B0604020202020204" pitchFamily="34" charset="0"/>
              </a:rPr>
              <a:t>Students that are NEET </a:t>
            </a:r>
            <a:r>
              <a:rPr lang="en-GB" sz="2000">
                <a:latin typeface="Arial" panose="020B0604020202020204" pitchFamily="34" charset="0"/>
                <a:cs typeface="Arial" panose="020B0604020202020204" pitchFamily="34" charset="0"/>
              </a:rPr>
              <a:t>are actively </a:t>
            </a:r>
            <a:r>
              <a:rPr lang="en-GB" sz="2000" dirty="0">
                <a:latin typeface="Arial" panose="020B0604020202020204" pitchFamily="34" charset="0"/>
                <a:cs typeface="Arial" panose="020B0604020202020204" pitchFamily="34" charset="0"/>
              </a:rPr>
              <a:t>seeking employment or are receiving 1:1 tuition.</a:t>
            </a:r>
          </a:p>
          <a:p>
            <a:pPr lvl="1">
              <a:buFont typeface="Wingdings" panose="05000000000000000000" pitchFamily="2" charset="2"/>
              <a:buChar char="ü"/>
            </a:pPr>
            <a:r>
              <a:rPr lang="en-GB" sz="2000" dirty="0">
                <a:latin typeface="Arial" panose="020B0604020202020204" pitchFamily="34" charset="0"/>
                <a:cs typeface="Arial" panose="020B0604020202020204" pitchFamily="34" charset="0"/>
              </a:rPr>
              <a:t>Key Stage 4 to  Key Stage 5 transitions remain strong. </a:t>
            </a:r>
          </a:p>
          <a:p>
            <a:pPr marL="0" indent="0">
              <a:buNone/>
            </a:pPr>
            <a:endParaRPr lang="en-GB" dirty="0"/>
          </a:p>
          <a:p>
            <a:pPr marL="0" indent="0">
              <a:buNone/>
            </a:pPr>
            <a:endParaRPr lang="en-GB" dirty="0"/>
          </a:p>
          <a:p>
            <a:pPr marL="0" indent="0">
              <a:buNone/>
            </a:pPr>
            <a:endParaRPr lang="en-GB" dirty="0"/>
          </a:p>
          <a:p>
            <a:endParaRPr lang="en-GB" dirty="0"/>
          </a:p>
          <a:p>
            <a:endParaRPr lang="en-GB" sz="3200" dirty="0"/>
          </a:p>
          <a:p>
            <a:pPr lvl="1"/>
            <a:endParaRPr lang="en-GB" dirty="0"/>
          </a:p>
          <a:p>
            <a:pPr lvl="1"/>
            <a:endParaRPr lang="en-GB" sz="3200" dirty="0"/>
          </a:p>
        </p:txBody>
      </p:sp>
    </p:spTree>
    <p:extLst>
      <p:ext uri="{BB962C8B-B14F-4D97-AF65-F5344CB8AC3E}">
        <p14:creationId xmlns:p14="http://schemas.microsoft.com/office/powerpoint/2010/main" val="2575561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Title 2"/>
          <p:cNvSpPr>
            <a:spLocks noGrp="1"/>
          </p:cNvSpPr>
          <p:nvPr>
            <p:ph type="title"/>
          </p:nvPr>
        </p:nvSpPr>
        <p:spPr>
          <a:xfrm>
            <a:off x="1047280" y="759805"/>
            <a:ext cx="10306520" cy="1325563"/>
          </a:xfrm>
        </p:spPr>
        <p:txBody>
          <a:bodyPr>
            <a:normAutofit/>
          </a:bodyPr>
          <a:lstStyle/>
          <a:p>
            <a:r>
              <a:rPr lang="en-GB" sz="4000" dirty="0">
                <a:solidFill>
                  <a:srgbClr val="FFFFFF"/>
                </a:solidFill>
              </a:rPr>
              <a:t>Key Updates</a:t>
            </a:r>
          </a:p>
        </p:txBody>
      </p:sp>
      <p:pic>
        <p:nvPicPr>
          <p:cNvPr id="4" name="Picture 2" descr="U:\VS Logo\HV School 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7" r="1758" b="-5"/>
          <a:stretch/>
        </p:blipFill>
        <p:spPr bwMode="auto">
          <a:xfrm>
            <a:off x="9131918" y="775927"/>
            <a:ext cx="1179505" cy="130944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940483" y="2494450"/>
            <a:ext cx="8826616" cy="3563159"/>
          </a:xfrm>
        </p:spPr>
        <p:txBody>
          <a:bodyPr>
            <a:normAutofit/>
          </a:bodyPr>
          <a:lstStyle/>
          <a:p>
            <a:pPr lvl="1"/>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Extended Role of the VHT </a:t>
            </a:r>
          </a:p>
          <a:p>
            <a:r>
              <a:rPr lang="en-GB" sz="2000" dirty="0">
                <a:latin typeface="Arial" panose="020B0604020202020204" pitchFamily="34" charset="0"/>
                <a:cs typeface="Arial" panose="020B0604020202020204" pitchFamily="34" charset="0"/>
              </a:rPr>
              <a:t>Virtual School Structure</a:t>
            </a:r>
          </a:p>
          <a:p>
            <a:r>
              <a:rPr lang="en-GB" sz="2000" dirty="0">
                <a:latin typeface="Arial" panose="020B0604020202020204" pitchFamily="34" charset="0"/>
                <a:cs typeface="Arial" panose="020B0604020202020204" pitchFamily="34" charset="0"/>
              </a:rPr>
              <a:t>End of Key Stage Exam Predictions</a:t>
            </a:r>
          </a:p>
          <a:p>
            <a:r>
              <a:rPr lang="en-GB" sz="2000" dirty="0">
                <a:latin typeface="Arial" panose="020B0604020202020204" pitchFamily="34" charset="0"/>
                <a:cs typeface="Arial" panose="020B0604020202020204" pitchFamily="34" charset="0"/>
              </a:rPr>
              <a:t>School Overview </a:t>
            </a:r>
          </a:p>
          <a:p>
            <a:r>
              <a:rPr lang="en-GB" sz="2000" dirty="0">
                <a:latin typeface="Arial" panose="020B0604020202020204" pitchFamily="34" charset="0"/>
                <a:cs typeface="Arial" panose="020B0604020202020204" pitchFamily="34" charset="0"/>
              </a:rPr>
              <a:t>Royal Springboard</a:t>
            </a:r>
          </a:p>
          <a:p>
            <a:r>
              <a:rPr lang="en-GB" sz="2000" dirty="0">
                <a:latin typeface="Arial" panose="020B0604020202020204" pitchFamily="34" charset="0"/>
                <a:cs typeface="Arial" panose="020B0604020202020204" pitchFamily="34" charset="0"/>
              </a:rPr>
              <a:t>Every Child Can Achieve Programme for Students aged 14 Plus</a:t>
            </a:r>
          </a:p>
          <a:p>
            <a:r>
              <a:rPr lang="en-GB" sz="2000" dirty="0">
                <a:latin typeface="Arial" panose="020B0604020202020204" pitchFamily="34" charset="0"/>
                <a:cs typeface="Arial" panose="020B0604020202020204" pitchFamily="34" charset="0"/>
              </a:rPr>
              <a:t>An Update on School Priorities</a:t>
            </a:r>
          </a:p>
          <a:p>
            <a:endParaRPr lang="en-GB" sz="2000" dirty="0">
              <a:latin typeface="Arial" panose="020B0604020202020204" pitchFamily="34" charset="0"/>
              <a:cs typeface="Arial" panose="020B0604020202020204" pitchFamily="34" charset="0"/>
            </a:endParaRPr>
          </a:p>
          <a:p>
            <a:endParaRPr lang="en-GB" sz="2000" dirty="0"/>
          </a:p>
          <a:p>
            <a:pPr lvl="1"/>
            <a:endParaRPr lang="en-GB" sz="2000" dirty="0">
              <a:latin typeface="Arial" panose="020B0604020202020204" pitchFamily="34" charset="0"/>
              <a:cs typeface="Arial" panose="020B0604020202020204" pitchFamily="34" charset="0"/>
            </a:endParaRPr>
          </a:p>
          <a:p>
            <a:pPr lvl="1"/>
            <a:endParaRPr lang="en-GB" sz="2000" dirty="0">
              <a:latin typeface="Arial" panose="020B0604020202020204" pitchFamily="34" charset="0"/>
              <a:cs typeface="Arial" panose="020B0604020202020204" pitchFamily="34" charset="0"/>
            </a:endParaRPr>
          </a:p>
          <a:p>
            <a:pPr lvl="1"/>
            <a:endParaRPr lang="en-GB" sz="3200" dirty="0"/>
          </a:p>
        </p:txBody>
      </p:sp>
    </p:spTree>
    <p:extLst>
      <p:ext uri="{BB962C8B-B14F-4D97-AF65-F5344CB8AC3E}">
        <p14:creationId xmlns:p14="http://schemas.microsoft.com/office/powerpoint/2010/main" val="1724704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6532ED-510C-4C01-B107-AFC36BF7492E}"/>
              </a:ext>
            </a:extLst>
          </p:cNvPr>
          <p:cNvSpPr>
            <a:spLocks noGrp="1"/>
          </p:cNvSpPr>
          <p:nvPr>
            <p:ph type="title"/>
          </p:nvPr>
        </p:nvSpPr>
        <p:spPr>
          <a:xfrm>
            <a:off x="333809" y="928307"/>
            <a:ext cx="3197013" cy="2743200"/>
          </a:xfrm>
        </p:spPr>
        <p:txBody>
          <a:bodyPr anchor="t">
            <a:normAutofit/>
          </a:bodyPr>
          <a:lstStyle/>
          <a:p>
            <a:pPr algn="ctr"/>
            <a:br>
              <a:rPr lang="en-GB"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GB"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Promoting The Education of Children with a Social Worker</a:t>
            </a:r>
            <a:br>
              <a:rPr lang="en-GB"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GB"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DfE June 2021</a:t>
            </a:r>
            <a:endParaRPr lang="en-GB" sz="3000" dirty="0">
              <a:solidFill>
                <a:schemeClr val="bg1"/>
              </a:solidFill>
            </a:endParaRPr>
          </a:p>
        </p:txBody>
      </p:sp>
      <p:pic>
        <p:nvPicPr>
          <p:cNvPr id="4" name="Picture 3">
            <a:extLst>
              <a:ext uri="{FF2B5EF4-FFF2-40B4-BE49-F238E27FC236}">
                <a16:creationId xmlns:a16="http://schemas.microsoft.com/office/drawing/2014/main" id="{8362483C-74C7-498C-B3D8-7A93B51BA600}"/>
              </a:ext>
            </a:extLst>
          </p:cNvPr>
          <p:cNvPicPr>
            <a:picLocks noChangeAspect="1"/>
          </p:cNvPicPr>
          <p:nvPr/>
        </p:nvPicPr>
        <p:blipFill>
          <a:blip r:embed="rId3"/>
          <a:stretch>
            <a:fillRect/>
          </a:stretch>
        </p:blipFill>
        <p:spPr>
          <a:xfrm>
            <a:off x="11180463" y="5046658"/>
            <a:ext cx="880109" cy="914400"/>
          </a:xfrm>
          <a:prstGeom prst="rect">
            <a:avLst/>
          </a:prstGeom>
        </p:spPr>
      </p:pic>
      <p:sp>
        <p:nvSpPr>
          <p:cNvPr id="3" name="Content Placeholder 2">
            <a:extLst>
              <a:ext uri="{FF2B5EF4-FFF2-40B4-BE49-F238E27FC236}">
                <a16:creationId xmlns:a16="http://schemas.microsoft.com/office/drawing/2014/main" id="{C16E00A0-BC08-4672-8CF0-5E40E69E6DF2}"/>
              </a:ext>
            </a:extLst>
          </p:cNvPr>
          <p:cNvSpPr>
            <a:spLocks noGrp="1"/>
          </p:cNvSpPr>
          <p:nvPr>
            <p:ph idx="1"/>
          </p:nvPr>
        </p:nvSpPr>
        <p:spPr>
          <a:xfrm>
            <a:off x="4330719" y="641615"/>
            <a:ext cx="7289799" cy="5533496"/>
          </a:xfrm>
        </p:spPr>
        <p:txBody>
          <a:bodyPr anchor="ctr">
            <a:normAutofit lnSpcReduction="10000"/>
          </a:bodyPr>
          <a:lstStyle/>
          <a:p>
            <a:pPr>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This non-statutory guidance from the Department for Education intends to support all local authorities as Virtual School Heads take a strategic leadership role in promoting the educational outcomes of the cohort of children with a social worker and those who have previously had a social worker who are aged from 0 up to 18. </a:t>
            </a:r>
          </a:p>
          <a:p>
            <a:pPr>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 This guidance has been produced with input from the National Association of Virtual School Heads (NAVSH) and the Association of Directors of Children’s Services (ADCS).</a:t>
            </a:r>
          </a:p>
          <a:p>
            <a:pPr>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The additional role of the Virtual School Head does not require the Virtual School Heads to provide direct intervention, help and support for individual children with a social worker or their families. This guidance does not change existing duties for looked-after and previously looked-after children</a:t>
            </a:r>
            <a:r>
              <a:rPr lang="en-GB" sz="2000" dirty="0">
                <a:latin typeface="Arial" panose="020B0604020202020204" pitchFamily="34" charset="0"/>
                <a:ea typeface="Calibri" panose="020F0502020204030204" pitchFamily="34" charset="0"/>
                <a:cs typeface="Arial" panose="020B0604020202020204" pitchFamily="34" charset="0"/>
              </a:rPr>
              <a:t>.</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0" indent="0">
              <a:spcAft>
                <a:spcPts val="800"/>
              </a:spcAft>
              <a:buNone/>
            </a:pPr>
            <a:r>
              <a:rPr lang="en-GB" sz="2000" dirty="0">
                <a:effectLst/>
                <a:latin typeface="Arial" panose="020B0604020202020204" pitchFamily="34" charset="0"/>
                <a:ea typeface="Calibri" panose="020F0502020204030204" pitchFamily="34" charset="0"/>
                <a:cs typeface="Arial" panose="020B0604020202020204" pitchFamily="34" charset="0"/>
              </a:rPr>
              <a:t> </a:t>
            </a:r>
          </a:p>
          <a:p>
            <a:pPr marL="0" indent="0">
              <a:buNone/>
            </a:pPr>
            <a:r>
              <a:rPr lang="en-GB" sz="2000" u="sng" dirty="0">
                <a:latin typeface="Arial" panose="020B0604020202020204" pitchFamily="34" charset="0"/>
                <a:cs typeface="Arial" panose="020B0604020202020204" pitchFamily="34" charset="0"/>
                <a:hlinkClick r:id="rId4"/>
              </a:rPr>
              <a:t>Promoting the education of children with a social worker</a:t>
            </a:r>
          </a:p>
          <a:p>
            <a:endParaRPr lang="en-GB" sz="1500" dirty="0"/>
          </a:p>
        </p:txBody>
      </p:sp>
    </p:spTree>
    <p:extLst>
      <p:ext uri="{BB962C8B-B14F-4D97-AF65-F5344CB8AC3E}">
        <p14:creationId xmlns:p14="http://schemas.microsoft.com/office/powerpoint/2010/main" val="3518884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Title 2"/>
          <p:cNvSpPr>
            <a:spLocks noGrp="1"/>
          </p:cNvSpPr>
          <p:nvPr>
            <p:ph type="title"/>
          </p:nvPr>
        </p:nvSpPr>
        <p:spPr>
          <a:xfrm>
            <a:off x="1047280" y="759805"/>
            <a:ext cx="10306520" cy="1325563"/>
          </a:xfrm>
        </p:spPr>
        <p:txBody>
          <a:bodyPr>
            <a:normAutofit/>
          </a:bodyPr>
          <a:lstStyle/>
          <a:p>
            <a:pPr algn="ctr"/>
            <a:r>
              <a:rPr lang="en-GB" sz="4000" dirty="0">
                <a:solidFill>
                  <a:schemeClr val="bg1"/>
                </a:solidFill>
              </a:rPr>
              <a:t>The Strategic Leadership  of Virtual School Heads for Children with a Social Worker (CWSW)</a:t>
            </a:r>
          </a:p>
        </p:txBody>
      </p:sp>
      <p:pic>
        <p:nvPicPr>
          <p:cNvPr id="4" name="Picture 2" descr="U:\VS Logo\HV School 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7" r="1758" b="-5"/>
          <a:stretch/>
        </p:blipFill>
        <p:spPr bwMode="auto">
          <a:xfrm>
            <a:off x="9888342" y="5052478"/>
            <a:ext cx="1179505" cy="130944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356852" y="2494450"/>
            <a:ext cx="9410247" cy="3838617"/>
          </a:xfrm>
        </p:spPr>
        <p:txBody>
          <a:bodyPr>
            <a:normAutofit/>
          </a:bodyPr>
          <a:lstStyle/>
          <a:p>
            <a:endParaRPr lang="en-GB" sz="1800" dirty="0">
              <a:effectLst/>
              <a:latin typeface="Calibri" panose="020F0502020204030204" pitchFamily="34" charset="0"/>
              <a:ea typeface="Calibri" panose="020F0502020204030204" pitchFamily="34" charset="0"/>
            </a:endParaRPr>
          </a:p>
          <a:p>
            <a:pPr marL="0" indent="0">
              <a:buNone/>
            </a:pPr>
            <a:r>
              <a:rPr lang="en-GB" sz="2000" dirty="0">
                <a:latin typeface="Arial" panose="020B0604020202020204" pitchFamily="34" charset="0"/>
                <a:ea typeface="Calibri" panose="020F0502020204030204" pitchFamily="34" charset="0"/>
              </a:rPr>
              <a:t>Virtual Schools will</a:t>
            </a:r>
          </a:p>
          <a:p>
            <a:r>
              <a:rPr lang="en-GB" sz="2000" dirty="0">
                <a:latin typeface="Arial" panose="020B0604020202020204" pitchFamily="34" charset="0"/>
                <a:ea typeface="Calibri" panose="020F0502020204030204" pitchFamily="34" charset="0"/>
              </a:rPr>
              <a:t>make visible the disadvantages that children with a social worker can experience, enhancing partnerships between education settings and local authorities to help all agencies hold high aspirations for these children.  </a:t>
            </a:r>
          </a:p>
          <a:p>
            <a:r>
              <a:rPr lang="en-GB" sz="2000" dirty="0">
                <a:latin typeface="Arial" panose="020B0604020202020204" pitchFamily="34" charset="0"/>
                <a:ea typeface="Calibri" panose="020F0502020204030204" pitchFamily="34" charset="0"/>
              </a:rPr>
              <a:t>promote practice that supports children’s engagement in education, recognising that attending an education setting can be an important factor in helping to keep children safe from harm. </a:t>
            </a:r>
          </a:p>
          <a:p>
            <a:r>
              <a:rPr lang="en-GB" sz="2000" dirty="0">
                <a:latin typeface="Arial" panose="020B0604020202020204" pitchFamily="34" charset="0"/>
                <a:ea typeface="Calibri" panose="020F0502020204030204" pitchFamily="34" charset="0"/>
              </a:rPr>
              <a:t> level up children’s outcomes and narrow the attainment gap so every child can reach their potential. This will include helping to make sure that children with a social worker benefit from support to recover from the impact of COVID-19. </a:t>
            </a:r>
          </a:p>
          <a:p>
            <a:pPr lvl="1"/>
            <a:endParaRPr lang="en-GB" sz="3200" dirty="0"/>
          </a:p>
          <a:p>
            <a:pPr lvl="1"/>
            <a:endParaRPr lang="en-GB" sz="3200" dirty="0"/>
          </a:p>
        </p:txBody>
      </p:sp>
    </p:spTree>
    <p:extLst>
      <p:ext uri="{BB962C8B-B14F-4D97-AF65-F5344CB8AC3E}">
        <p14:creationId xmlns:p14="http://schemas.microsoft.com/office/powerpoint/2010/main" val="330412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Title 2"/>
          <p:cNvSpPr>
            <a:spLocks noGrp="1"/>
          </p:cNvSpPr>
          <p:nvPr>
            <p:ph type="title"/>
          </p:nvPr>
        </p:nvSpPr>
        <p:spPr>
          <a:xfrm>
            <a:off x="1047280" y="759805"/>
            <a:ext cx="10306520" cy="1325563"/>
          </a:xfrm>
        </p:spPr>
        <p:txBody>
          <a:bodyPr>
            <a:normAutofit/>
          </a:bodyPr>
          <a:lstStyle/>
          <a:p>
            <a:pPr algn="ctr"/>
            <a:r>
              <a:rPr lang="en-GB" sz="4000" dirty="0">
                <a:solidFill>
                  <a:srgbClr val="FFFFFF"/>
                </a:solidFill>
              </a:rPr>
              <a:t>Children with a Social Worker Numbers</a:t>
            </a:r>
          </a:p>
        </p:txBody>
      </p:sp>
      <p:pic>
        <p:nvPicPr>
          <p:cNvPr id="4" name="Picture 2" descr="U:\VS Logo\HV School 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7" r="1758" b="-5"/>
          <a:stretch/>
        </p:blipFill>
        <p:spPr bwMode="auto">
          <a:xfrm>
            <a:off x="9888342" y="5052478"/>
            <a:ext cx="1179505" cy="130944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940483" y="2494450"/>
            <a:ext cx="8826616" cy="3838617"/>
          </a:xfrm>
        </p:spPr>
        <p:txBody>
          <a:bodyPr>
            <a:normAutofit/>
          </a:bodyPr>
          <a:lstStyle/>
          <a:p>
            <a:endParaRPr lang="en-GB" sz="1800" dirty="0">
              <a:effectLst/>
              <a:latin typeface="Calibri" panose="020F0502020204030204" pitchFamily="34" charset="0"/>
              <a:ea typeface="Calibri" panose="020F0502020204030204" pitchFamily="34" charset="0"/>
            </a:endParaRPr>
          </a:p>
          <a:p>
            <a:pPr lvl="1"/>
            <a:endParaRPr lang="en-GB" sz="3200" dirty="0"/>
          </a:p>
          <a:p>
            <a:pPr lvl="1"/>
            <a:endParaRPr lang="en-GB" sz="3200" dirty="0"/>
          </a:p>
        </p:txBody>
      </p:sp>
      <p:graphicFrame>
        <p:nvGraphicFramePr>
          <p:cNvPr id="6" name="Table 5">
            <a:extLst>
              <a:ext uri="{FF2B5EF4-FFF2-40B4-BE49-F238E27FC236}">
                <a16:creationId xmlns:a16="http://schemas.microsoft.com/office/drawing/2014/main" id="{A4423281-C2BC-4AE3-8AA7-4118DCCAB8C9}"/>
              </a:ext>
            </a:extLst>
          </p:cNvPr>
          <p:cNvGraphicFramePr>
            <a:graphicFrameLocks noGrp="1"/>
          </p:cNvGraphicFramePr>
          <p:nvPr>
            <p:extLst>
              <p:ext uri="{D42A27DB-BD31-4B8C-83A1-F6EECF244321}">
                <p14:modId xmlns:p14="http://schemas.microsoft.com/office/powerpoint/2010/main" val="4169966542"/>
              </p:ext>
            </p:extLst>
          </p:nvPr>
        </p:nvGraphicFramePr>
        <p:xfrm>
          <a:off x="2734733" y="3117851"/>
          <a:ext cx="5412571" cy="2724150"/>
        </p:xfrm>
        <a:graphic>
          <a:graphicData uri="http://schemas.openxmlformats.org/drawingml/2006/table">
            <a:tbl>
              <a:tblPr firstRow="1" firstCol="1" bandRow="1">
                <a:tableStyleId>{5C22544A-7EE6-4342-B048-85BDC9FD1C3A}</a:tableStyleId>
              </a:tblPr>
              <a:tblGrid>
                <a:gridCol w="2702610">
                  <a:extLst>
                    <a:ext uri="{9D8B030D-6E8A-4147-A177-3AD203B41FA5}">
                      <a16:colId xmlns:a16="http://schemas.microsoft.com/office/drawing/2014/main" val="484619149"/>
                    </a:ext>
                  </a:extLst>
                </a:gridCol>
                <a:gridCol w="2709961">
                  <a:extLst>
                    <a:ext uri="{9D8B030D-6E8A-4147-A177-3AD203B41FA5}">
                      <a16:colId xmlns:a16="http://schemas.microsoft.com/office/drawing/2014/main" val="4228578491"/>
                    </a:ext>
                  </a:extLst>
                </a:gridCol>
              </a:tblGrid>
              <a:tr h="454025">
                <a:tc>
                  <a:txBody>
                    <a:bodyPr/>
                    <a:lstStyle/>
                    <a:p>
                      <a:pPr>
                        <a:lnSpc>
                          <a:spcPct val="107000"/>
                        </a:lnSpc>
                        <a:spcAft>
                          <a:spcPts val="800"/>
                        </a:spcAft>
                      </a:pPr>
                      <a:r>
                        <a:rPr lang="en-GB" sz="2400">
                          <a:effectLst/>
                        </a:rPr>
                        <a:t>Phase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Number</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5183770"/>
                  </a:ext>
                </a:extLst>
              </a:tr>
              <a:tr h="454025">
                <a:tc>
                  <a:txBody>
                    <a:bodyPr/>
                    <a:lstStyle/>
                    <a:p>
                      <a:pPr>
                        <a:lnSpc>
                          <a:spcPct val="107000"/>
                        </a:lnSpc>
                        <a:spcAft>
                          <a:spcPts val="800"/>
                        </a:spcAft>
                      </a:pPr>
                      <a:r>
                        <a:rPr lang="en-GB" sz="2400">
                          <a:effectLst/>
                        </a:rPr>
                        <a:t>EYFS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380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8831911"/>
                  </a:ext>
                </a:extLst>
              </a:tr>
              <a:tr h="454025">
                <a:tc>
                  <a:txBody>
                    <a:bodyPr/>
                    <a:lstStyle/>
                    <a:p>
                      <a:pPr>
                        <a:lnSpc>
                          <a:spcPct val="107000"/>
                        </a:lnSpc>
                        <a:spcAft>
                          <a:spcPts val="800"/>
                        </a:spcAft>
                      </a:pPr>
                      <a:r>
                        <a:rPr lang="en-GB" sz="2400">
                          <a:effectLst/>
                        </a:rPr>
                        <a:t>Primary</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431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765558"/>
                  </a:ext>
                </a:extLst>
              </a:tr>
              <a:tr h="454025">
                <a:tc>
                  <a:txBody>
                    <a:bodyPr/>
                    <a:lstStyle/>
                    <a:p>
                      <a:pPr>
                        <a:lnSpc>
                          <a:spcPct val="107000"/>
                        </a:lnSpc>
                        <a:spcAft>
                          <a:spcPts val="800"/>
                        </a:spcAft>
                      </a:pPr>
                      <a:r>
                        <a:rPr lang="en-GB" sz="2400">
                          <a:effectLst/>
                        </a:rPr>
                        <a:t>Secondary</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425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3952562"/>
                  </a:ext>
                </a:extLst>
              </a:tr>
              <a:tr h="454025">
                <a:tc>
                  <a:txBody>
                    <a:bodyPr/>
                    <a:lstStyle/>
                    <a:p>
                      <a:pPr>
                        <a:lnSpc>
                          <a:spcPct val="107000"/>
                        </a:lnSpc>
                        <a:spcAft>
                          <a:spcPts val="800"/>
                        </a:spcAft>
                      </a:pPr>
                      <a:r>
                        <a:rPr lang="en-GB" sz="2400">
                          <a:effectLst/>
                        </a:rPr>
                        <a:t>Key Stage 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286</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2572426"/>
                  </a:ext>
                </a:extLst>
              </a:tr>
              <a:tr h="454025">
                <a:tc>
                  <a:txBody>
                    <a:bodyPr/>
                    <a:lstStyle/>
                    <a:p>
                      <a:pPr>
                        <a:lnSpc>
                          <a:spcPct val="107000"/>
                        </a:lnSpc>
                        <a:spcAft>
                          <a:spcPts val="800"/>
                        </a:spcAft>
                      </a:pPr>
                      <a:r>
                        <a:rPr lang="en-GB" sz="2400">
                          <a:effectLst/>
                        </a:rPr>
                        <a:t>Total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1522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7000353"/>
                  </a:ext>
                </a:extLst>
              </a:tr>
            </a:tbl>
          </a:graphicData>
        </a:graphic>
      </p:graphicFrame>
    </p:spTree>
    <p:extLst>
      <p:ext uri="{BB962C8B-B14F-4D97-AF65-F5344CB8AC3E}">
        <p14:creationId xmlns:p14="http://schemas.microsoft.com/office/powerpoint/2010/main" val="51286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16">
            <a:extLst>
              <a:ext uri="{FF2B5EF4-FFF2-40B4-BE49-F238E27FC236}">
                <a16:creationId xmlns:a16="http://schemas.microsoft.com/office/drawing/2014/main" id="{95C76F37-9789-4419-9BD7-62B7B30DE193}"/>
              </a:ext>
            </a:extLst>
          </p:cNvPr>
          <p:cNvGraphicFramePr>
            <a:graphicFrameLocks noGrp="1"/>
          </p:cNvGraphicFramePr>
          <p:nvPr>
            <p:ph idx="1"/>
          </p:nvPr>
        </p:nvGraphicFramePr>
        <p:xfrm>
          <a:off x="838200" y="549275"/>
          <a:ext cx="10728325" cy="5627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42BAF1B-FF4A-4546-A587-CDE9925462E8}"/>
              </a:ext>
            </a:extLst>
          </p:cNvPr>
          <p:cNvSpPr txBox="1"/>
          <p:nvPr/>
        </p:nvSpPr>
        <p:spPr>
          <a:xfrm>
            <a:off x="3306104" y="521983"/>
            <a:ext cx="6154994" cy="461665"/>
          </a:xfrm>
          <a:prstGeom prst="rect">
            <a:avLst/>
          </a:prstGeom>
          <a:noFill/>
        </p:spPr>
        <p:txBody>
          <a:bodyPr wrap="square" rtlCol="0">
            <a:spAutoFit/>
          </a:bodyPr>
          <a:lstStyle/>
          <a:p>
            <a:pPr algn="ctr">
              <a:spcAft>
                <a:spcPts val="600"/>
              </a:spcAft>
            </a:pPr>
            <a:r>
              <a:rPr lang="en-GB" sz="2400" b="1" dirty="0"/>
              <a:t>Harrow Virtual School Structure</a:t>
            </a:r>
          </a:p>
        </p:txBody>
      </p:sp>
    </p:spTree>
    <p:extLst>
      <p:ext uri="{BB962C8B-B14F-4D97-AF65-F5344CB8AC3E}">
        <p14:creationId xmlns:p14="http://schemas.microsoft.com/office/powerpoint/2010/main" val="3873913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Title 2"/>
          <p:cNvSpPr>
            <a:spLocks noGrp="1"/>
          </p:cNvSpPr>
          <p:nvPr>
            <p:ph type="title"/>
          </p:nvPr>
        </p:nvSpPr>
        <p:spPr>
          <a:xfrm>
            <a:off x="1047280" y="759805"/>
            <a:ext cx="10306520" cy="1325563"/>
          </a:xfrm>
        </p:spPr>
        <p:txBody>
          <a:bodyPr>
            <a:normAutofit/>
          </a:bodyPr>
          <a:lstStyle/>
          <a:p>
            <a:r>
              <a:rPr lang="en-GB" sz="4000" dirty="0">
                <a:solidFill>
                  <a:srgbClr val="FFFFFF"/>
                </a:solidFill>
              </a:rPr>
              <a:t>End of  Key Stage Exam Predictions</a:t>
            </a:r>
          </a:p>
        </p:txBody>
      </p:sp>
      <p:pic>
        <p:nvPicPr>
          <p:cNvPr id="4" name="Picture 2" descr="U:\VS Logo\HV School 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7" r="1758" b="-5"/>
          <a:stretch/>
        </p:blipFill>
        <p:spPr bwMode="auto">
          <a:xfrm>
            <a:off x="9131918" y="775927"/>
            <a:ext cx="1179505" cy="130944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6675807" y="2378077"/>
            <a:ext cx="4948925" cy="3457573"/>
          </a:xfrm>
        </p:spPr>
        <p:txBody>
          <a:bodyPr>
            <a:normAutofit/>
          </a:bodyPr>
          <a:lstStyle/>
          <a:p>
            <a:endParaRPr lang="en-GB" sz="2600" dirty="0"/>
          </a:p>
          <a:p>
            <a:pPr lvl="2"/>
            <a:endParaRPr lang="en-GB" sz="1800" dirty="0"/>
          </a:p>
          <a:p>
            <a:pPr lvl="2"/>
            <a:endParaRPr lang="en-GB" sz="2400" dirty="0"/>
          </a:p>
          <a:p>
            <a:pPr lvl="1"/>
            <a:endParaRPr lang="en-GB" dirty="0"/>
          </a:p>
          <a:p>
            <a:pPr lvl="1"/>
            <a:endParaRPr lang="en-GB" sz="3200" dirty="0"/>
          </a:p>
        </p:txBody>
      </p:sp>
      <p:sp>
        <p:nvSpPr>
          <p:cNvPr id="5" name="TextBox 4">
            <a:extLst>
              <a:ext uri="{FF2B5EF4-FFF2-40B4-BE49-F238E27FC236}">
                <a16:creationId xmlns:a16="http://schemas.microsoft.com/office/drawing/2014/main" id="{8F6C203B-43A9-41F9-B079-0A830AA52DD4}"/>
              </a:ext>
            </a:extLst>
          </p:cNvPr>
          <p:cNvSpPr txBox="1"/>
          <p:nvPr/>
        </p:nvSpPr>
        <p:spPr>
          <a:xfrm>
            <a:off x="1718222" y="2632229"/>
            <a:ext cx="9199714" cy="3477875"/>
          </a:xfrm>
          <a:prstGeom prst="rect">
            <a:avLst/>
          </a:prstGeom>
          <a:noFill/>
        </p:spPr>
        <p:txBody>
          <a:bodyPr wrap="square" rtlCol="0">
            <a:spAutoFit/>
          </a:bodyPr>
          <a:lstStyle/>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400" dirty="0"/>
              <a:t>Key Stage 1: 50% (2/4) are expected to achieve ‘expected’ in Reading, Writing and Maths.</a:t>
            </a:r>
          </a:p>
          <a:p>
            <a:pPr marL="285750" indent="-285750">
              <a:buFont typeface="Arial" panose="020B0604020202020204" pitchFamily="34" charset="0"/>
              <a:buChar char="•"/>
            </a:pPr>
            <a:r>
              <a:rPr lang="en-GB" sz="2400" dirty="0"/>
              <a:t>Key Stage 2: 42% (3/7) are expected to achieve ‘expected’ in Reading, Writing and Maths.</a:t>
            </a:r>
          </a:p>
          <a:p>
            <a:pPr marL="285750" indent="-285750">
              <a:buFont typeface="Arial" panose="020B0604020202020204" pitchFamily="34" charset="0"/>
              <a:buChar char="•"/>
            </a:pPr>
            <a:r>
              <a:rPr lang="en-GB" sz="2400" dirty="0"/>
              <a:t>Year 11: 42% (8/19) students in care 1 year plus are on track to achieve  8 or more GCSEs.</a:t>
            </a:r>
          </a:p>
          <a:p>
            <a:endParaRPr lang="en-GB" sz="2000" dirty="0"/>
          </a:p>
          <a:p>
            <a:endParaRPr lang="en-GB" dirty="0"/>
          </a:p>
          <a:p>
            <a:endParaRPr lang="en-GB" dirty="0"/>
          </a:p>
        </p:txBody>
      </p:sp>
    </p:spTree>
    <p:extLst>
      <p:ext uri="{BB962C8B-B14F-4D97-AF65-F5344CB8AC3E}">
        <p14:creationId xmlns:p14="http://schemas.microsoft.com/office/powerpoint/2010/main" val="192986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Title 2"/>
          <p:cNvSpPr>
            <a:spLocks noGrp="1"/>
          </p:cNvSpPr>
          <p:nvPr>
            <p:ph type="title"/>
          </p:nvPr>
        </p:nvSpPr>
        <p:spPr>
          <a:xfrm>
            <a:off x="1047280" y="759805"/>
            <a:ext cx="10306520" cy="1325563"/>
          </a:xfrm>
        </p:spPr>
        <p:txBody>
          <a:bodyPr>
            <a:normAutofit/>
          </a:bodyPr>
          <a:lstStyle/>
          <a:p>
            <a:pPr algn="ctr"/>
            <a:r>
              <a:rPr lang="en-GB" sz="4000" dirty="0">
                <a:solidFill>
                  <a:srgbClr val="FFFFFF"/>
                </a:solidFill>
              </a:rPr>
              <a:t> School Overview</a:t>
            </a:r>
          </a:p>
        </p:txBody>
      </p:sp>
      <p:pic>
        <p:nvPicPr>
          <p:cNvPr id="4" name="Picture 2" descr="U:\VS Logo\HV School 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7" r="1758" b="-5"/>
          <a:stretch/>
        </p:blipFill>
        <p:spPr bwMode="auto">
          <a:xfrm>
            <a:off x="9406561" y="635714"/>
            <a:ext cx="1179505" cy="13094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FFAC303-17F0-45C8-831C-08F2BA7181FA}"/>
              </a:ext>
            </a:extLst>
          </p:cNvPr>
          <p:cNvSpPr txBox="1"/>
          <p:nvPr/>
        </p:nvSpPr>
        <p:spPr>
          <a:xfrm>
            <a:off x="2674374" y="2513788"/>
            <a:ext cx="7577395" cy="3970318"/>
          </a:xfrm>
          <a:prstGeom prst="rect">
            <a:avLst/>
          </a:prstGeom>
          <a:noFill/>
        </p:spPr>
        <p:txBody>
          <a:bodyPr wrap="square" rtlCol="0">
            <a:spAutoFit/>
          </a:bodyPr>
          <a:lstStyle/>
          <a:p>
            <a:pPr marL="285750" indent="-285750">
              <a:buFont typeface="Arial" panose="020B0604020202020204" pitchFamily="34" charset="0"/>
              <a:buChar char="•"/>
            </a:pPr>
            <a:r>
              <a:rPr lang="en-GB" sz="2800" dirty="0"/>
              <a:t> Pupils have an average attendance of 90%.</a:t>
            </a:r>
          </a:p>
          <a:p>
            <a:pPr marL="285750" indent="-285750">
              <a:buFont typeface="Arial" panose="020B0604020202020204" pitchFamily="34" charset="0"/>
              <a:buChar char="•"/>
            </a:pPr>
            <a:r>
              <a:rPr lang="en-GB" sz="2800" dirty="0"/>
              <a:t>100% PEP returns for the Autumn Term.</a:t>
            </a:r>
          </a:p>
          <a:p>
            <a:pPr marL="285750" indent="-285750">
              <a:buFont typeface="Arial" panose="020B0604020202020204" pitchFamily="34" charset="0"/>
              <a:buChar char="•"/>
            </a:pPr>
            <a:r>
              <a:rPr lang="en-GB" sz="2800" dirty="0"/>
              <a:t>9% (10/109) of pupils have had a suspension (FTE) and 1 child has had a PEX .</a:t>
            </a:r>
          </a:p>
          <a:p>
            <a:pPr marL="285750" indent="-285750">
              <a:buFont typeface="Arial" panose="020B0604020202020204" pitchFamily="34" charset="0"/>
              <a:buChar char="•"/>
            </a:pPr>
            <a:r>
              <a:rPr lang="en-GB" sz="2800" dirty="0"/>
              <a:t>The attainment and progress of every child continues to be monitored rigorously. </a:t>
            </a:r>
          </a:p>
          <a:p>
            <a:pPr marL="285750" indent="-285750">
              <a:buFont typeface="Arial" panose="020B0604020202020204" pitchFamily="34" charset="0"/>
              <a:buChar char="•"/>
            </a:pPr>
            <a:r>
              <a:rPr lang="en-GB" sz="2800" dirty="0"/>
              <a:t>Interventions are in place to support children who are underperforming.   </a:t>
            </a:r>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161151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Title 2"/>
          <p:cNvSpPr>
            <a:spLocks noGrp="1"/>
          </p:cNvSpPr>
          <p:nvPr>
            <p:ph type="title"/>
          </p:nvPr>
        </p:nvSpPr>
        <p:spPr>
          <a:xfrm>
            <a:off x="1047280" y="759805"/>
            <a:ext cx="10306520" cy="1325563"/>
          </a:xfrm>
        </p:spPr>
        <p:txBody>
          <a:bodyPr>
            <a:normAutofit/>
          </a:bodyPr>
          <a:lstStyle/>
          <a:p>
            <a:pPr algn="ctr"/>
            <a:r>
              <a:rPr lang="en-GB" sz="4000" dirty="0" err="1">
                <a:solidFill>
                  <a:srgbClr val="FFFFFF"/>
                </a:solidFill>
              </a:rPr>
              <a:t>Covid</a:t>
            </a:r>
            <a:r>
              <a:rPr lang="en-GB" sz="4000" dirty="0">
                <a:solidFill>
                  <a:srgbClr val="FFFFFF"/>
                </a:solidFill>
              </a:rPr>
              <a:t> Related Absences</a:t>
            </a:r>
          </a:p>
        </p:txBody>
      </p:sp>
      <p:pic>
        <p:nvPicPr>
          <p:cNvPr id="4" name="Picture 2" descr="U:\VS Logo\HV School 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7" r="1758" b="-5"/>
          <a:stretch/>
        </p:blipFill>
        <p:spPr bwMode="auto">
          <a:xfrm>
            <a:off x="9406561" y="635714"/>
            <a:ext cx="1179505" cy="130944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940483" y="2494450"/>
            <a:ext cx="8826616" cy="3838617"/>
          </a:xfrm>
        </p:spPr>
        <p:txBody>
          <a:bodyPr>
            <a:normAutofit/>
          </a:bodyPr>
          <a:lstStyle/>
          <a:p>
            <a:endParaRPr lang="en-GB" sz="1800" dirty="0">
              <a:effectLst/>
              <a:latin typeface="Calibri" panose="020F0502020204030204" pitchFamily="34" charset="0"/>
              <a:ea typeface="Calibri" panose="020F0502020204030204" pitchFamily="34" charset="0"/>
            </a:endParaRPr>
          </a:p>
          <a:p>
            <a:pPr lvl="1"/>
            <a:endParaRPr lang="en-GB" sz="3200" dirty="0"/>
          </a:p>
          <a:p>
            <a:pPr lvl="1"/>
            <a:endParaRPr lang="en-GB" sz="3200" dirty="0"/>
          </a:p>
          <a:p>
            <a:pPr lvl="1"/>
            <a:endParaRPr lang="en-GB" sz="3200" dirty="0"/>
          </a:p>
        </p:txBody>
      </p:sp>
      <p:pic>
        <p:nvPicPr>
          <p:cNvPr id="6" name="Picture 5" descr="Chart, bar chart&#10;&#10;Description automatically generated">
            <a:extLst>
              <a:ext uri="{FF2B5EF4-FFF2-40B4-BE49-F238E27FC236}">
                <a16:creationId xmlns:a16="http://schemas.microsoft.com/office/drawing/2014/main" id="{AEA60AD7-7F70-4F90-BB7B-3BDFECE12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096" y="2541313"/>
            <a:ext cx="4029075" cy="3695700"/>
          </a:xfrm>
          <a:prstGeom prst="rect">
            <a:avLst/>
          </a:prstGeom>
        </p:spPr>
      </p:pic>
      <p:sp>
        <p:nvSpPr>
          <p:cNvPr id="8" name="TextBox 7">
            <a:extLst>
              <a:ext uri="{FF2B5EF4-FFF2-40B4-BE49-F238E27FC236}">
                <a16:creationId xmlns:a16="http://schemas.microsoft.com/office/drawing/2014/main" id="{795D7558-7946-4F6B-AE4B-0F71E17E50BD}"/>
              </a:ext>
            </a:extLst>
          </p:cNvPr>
          <p:cNvSpPr txBox="1"/>
          <p:nvPr/>
        </p:nvSpPr>
        <p:spPr>
          <a:xfrm>
            <a:off x="5969558" y="2935223"/>
            <a:ext cx="5812732"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a:t>From September – January the  overall  absence due to </a:t>
            </a:r>
            <a:r>
              <a:rPr lang="en-GB" sz="2000" dirty="0" err="1"/>
              <a:t>Covid</a:t>
            </a:r>
            <a:r>
              <a:rPr lang="en-GB" sz="2000" dirty="0"/>
              <a:t> is 20% (22/109 children). 74.5 schools days have been lost. </a:t>
            </a:r>
          </a:p>
          <a:p>
            <a:pPr marL="342900" indent="-342900">
              <a:buFont typeface="Arial" panose="020B0604020202020204" pitchFamily="34" charset="0"/>
              <a:buChar char="•"/>
            </a:pPr>
            <a:r>
              <a:rPr lang="en-GB" sz="2000" dirty="0"/>
              <a:t>The graph  shows the  incremental rise of </a:t>
            </a:r>
            <a:r>
              <a:rPr lang="en-GB" sz="2000" dirty="0" err="1"/>
              <a:t>Covid</a:t>
            </a:r>
            <a:r>
              <a:rPr lang="en-GB" sz="2000" dirty="0"/>
              <a:t> related cases month-by-month. </a:t>
            </a:r>
          </a:p>
          <a:p>
            <a:pPr marL="285750" indent="-285750">
              <a:buFont typeface="Arial" panose="020B0604020202020204" pitchFamily="34" charset="0"/>
              <a:buChar char="•"/>
            </a:pPr>
            <a:r>
              <a:rPr lang="en-GB" sz="2000" dirty="0"/>
              <a:t> cases doubled from  November to December last year, but the number of  cases  remain very low. </a:t>
            </a:r>
          </a:p>
          <a:p>
            <a:pPr marL="285750" indent="-285750">
              <a:buFont typeface="Arial" panose="020B0604020202020204" pitchFamily="34" charset="0"/>
              <a:buChar char="•"/>
            </a:pPr>
            <a:r>
              <a:rPr lang="en-GB" sz="2000" dirty="0"/>
              <a:t>Where possible children would engage in home learning.</a:t>
            </a:r>
          </a:p>
        </p:txBody>
      </p:sp>
    </p:spTree>
    <p:extLst>
      <p:ext uri="{BB962C8B-B14F-4D97-AF65-F5344CB8AC3E}">
        <p14:creationId xmlns:p14="http://schemas.microsoft.com/office/powerpoint/2010/main" val="918299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1118</Words>
  <Application>Microsoft Office PowerPoint</Application>
  <PresentationFormat>Widescreen</PresentationFormat>
  <Paragraphs>135</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Century Gothic</vt:lpstr>
      <vt:lpstr>Times New Roman</vt:lpstr>
      <vt:lpstr>Wingdings</vt:lpstr>
      <vt:lpstr>Office Theme</vt:lpstr>
      <vt:lpstr>PowerPoint Presentation</vt:lpstr>
      <vt:lpstr>Key Updates</vt:lpstr>
      <vt:lpstr> Promoting The Education of Children with a Social Worker DfE June 2021</vt:lpstr>
      <vt:lpstr>The Strategic Leadership  of Virtual School Heads for Children with a Social Worker (CWSW)</vt:lpstr>
      <vt:lpstr>Children with a Social Worker Numbers</vt:lpstr>
      <vt:lpstr>PowerPoint Presentation</vt:lpstr>
      <vt:lpstr>End of  Key Stage Exam Predictions</vt:lpstr>
      <vt:lpstr> School Overview</vt:lpstr>
      <vt:lpstr>Covid Related Absences</vt:lpstr>
      <vt:lpstr> Royal SpringBoard Foundation</vt:lpstr>
      <vt:lpstr>Every Child Can Achieve  Programme Rationale   </vt:lpstr>
      <vt:lpstr>What is a Functional Skills Qualification?</vt:lpstr>
      <vt:lpstr>Every Child Can Achieve  Tuition and Assessment </vt:lpstr>
      <vt:lpstr>Every Child Can Achieve  Programme Outcomes </vt:lpstr>
      <vt:lpstr>An  Update on School Priorities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Mellina Williamson-Taylor</dc:creator>
  <cp:lastModifiedBy>Mellina Williamson-Taylor</cp:lastModifiedBy>
  <cp:revision>1</cp:revision>
  <dcterms:created xsi:type="dcterms:W3CDTF">2022-01-21T00:15:59Z</dcterms:created>
  <dcterms:modified xsi:type="dcterms:W3CDTF">2022-01-21T01:13:17Z</dcterms:modified>
</cp:coreProperties>
</file>